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258" r:id="rId2"/>
    <p:sldId id="267" r:id="rId3"/>
    <p:sldId id="263" r:id="rId4"/>
    <p:sldId id="266" r:id="rId5"/>
    <p:sldId id="265" r:id="rId6"/>
    <p:sldId id="269" r:id="rId7"/>
    <p:sldId id="268" r:id="rId8"/>
    <p:sldId id="261" r:id="rId9"/>
    <p:sldId id="270" r:id="rId10"/>
    <p:sldId id="271" r:id="rId11"/>
    <p:sldId id="272" r:id="rId12"/>
    <p:sldId id="273" r:id="rId13"/>
    <p:sldId id="275" r:id="rId14"/>
    <p:sldId id="276" r:id="rId15"/>
    <p:sldId id="277" r:id="rId16"/>
    <p:sldId id="278" r:id="rId17"/>
    <p:sldId id="280" r:id="rId18"/>
    <p:sldId id="279" r:id="rId19"/>
    <p:sldId id="281" r:id="rId20"/>
    <p:sldId id="282" r:id="rId21"/>
    <p:sldId id="283" r:id="rId22"/>
    <p:sldId id="285" r:id="rId23"/>
    <p:sldId id="286" r:id="rId24"/>
    <p:sldId id="287" r:id="rId25"/>
    <p:sldId id="288" r:id="rId26"/>
    <p:sldId id="289" r:id="rId27"/>
    <p:sldId id="291" r:id="rId28"/>
    <p:sldId id="290" r:id="rId29"/>
    <p:sldId id="292" r:id="rId30"/>
    <p:sldId id="293" r:id="rId31"/>
    <p:sldId id="295" r:id="rId32"/>
    <p:sldId id="296" r:id="rId33"/>
    <p:sldId id="297" r:id="rId34"/>
    <p:sldId id="298" r:id="rId35"/>
    <p:sldId id="299" r:id="rId36"/>
    <p:sldId id="300" r:id="rId37"/>
    <p:sldId id="302" r:id="rId38"/>
    <p:sldId id="301" r:id="rId39"/>
    <p:sldId id="303" r:id="rId40"/>
    <p:sldId id="304" r:id="rId41"/>
    <p:sldId id="306" r:id="rId42"/>
    <p:sldId id="305" r:id="rId43"/>
    <p:sldId id="307" r:id="rId44"/>
    <p:sldId id="308" r:id="rId45"/>
    <p:sldId id="309" r:id="rId46"/>
    <p:sldId id="310" r:id="rId47"/>
    <p:sldId id="311" r:id="rId48"/>
    <p:sldId id="312" r:id="rId4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  <a:srgbClr val="011893"/>
    <a:srgbClr val="8EFA00"/>
    <a:srgbClr val="060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59"/>
    <p:restoredTop sz="76825"/>
  </p:normalViewPr>
  <p:slideViewPr>
    <p:cSldViewPr snapToGrid="0" showGuides="1">
      <p:cViewPr varScale="1">
        <p:scale>
          <a:sx n="49" d="100"/>
          <a:sy n="49" d="100"/>
        </p:scale>
        <p:origin x="9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ret ÇOMAK" userId="a6f1766d-080e-4690-8049-a339109d5c10" providerId="ADAL" clId="{C44BE48B-8B49-4C4C-B553-F49DF2D3116B}"/>
    <pc:docChg chg="custSel addSld delSld modSld">
      <pc:chgData name="Hasret ÇOMAK" userId="a6f1766d-080e-4690-8049-a339109d5c10" providerId="ADAL" clId="{C44BE48B-8B49-4C4C-B553-F49DF2D3116B}" dt="2026-04-06T10:52:37.966" v="93" actId="2696"/>
      <pc:docMkLst>
        <pc:docMk/>
      </pc:docMkLst>
      <pc:sldChg chg="del">
        <pc:chgData name="Hasret ÇOMAK" userId="a6f1766d-080e-4690-8049-a339109d5c10" providerId="ADAL" clId="{C44BE48B-8B49-4C4C-B553-F49DF2D3116B}" dt="2026-04-06T10:52:37.966" v="93" actId="2696"/>
        <pc:sldMkLst>
          <pc:docMk/>
          <pc:sldMk cId="4025320543" sldId="256"/>
        </pc:sldMkLst>
      </pc:sldChg>
      <pc:sldChg chg="addSp delSp modSp mod chgLayout">
        <pc:chgData name="Hasret ÇOMAK" userId="a6f1766d-080e-4690-8049-a339109d5c10" providerId="ADAL" clId="{C44BE48B-8B49-4C4C-B553-F49DF2D3116B}" dt="2026-04-06T04:48:35.681" v="3" actId="6264"/>
        <pc:sldMkLst>
          <pc:docMk/>
          <pc:sldMk cId="2669929196" sldId="258"/>
        </pc:sldMkLst>
        <pc:spChg chg="add del mod">
          <ac:chgData name="Hasret ÇOMAK" userId="a6f1766d-080e-4690-8049-a339109d5c10" providerId="ADAL" clId="{C44BE48B-8B49-4C4C-B553-F49DF2D3116B}" dt="2026-04-06T04:48:34.262" v="2" actId="6264"/>
          <ac:spMkLst>
            <pc:docMk/>
            <pc:sldMk cId="2669929196" sldId="258"/>
            <ac:spMk id="2" creationId="{16293D86-5209-A138-F504-7D4FF101B617}"/>
          </ac:spMkLst>
        </pc:spChg>
        <pc:spChg chg="mod ord">
          <ac:chgData name="Hasret ÇOMAK" userId="a6f1766d-080e-4690-8049-a339109d5c10" providerId="ADAL" clId="{C44BE48B-8B49-4C4C-B553-F49DF2D3116B}" dt="2026-04-06T04:48:35.681" v="3" actId="6264"/>
          <ac:spMkLst>
            <pc:docMk/>
            <pc:sldMk cId="2669929196" sldId="258"/>
            <ac:spMk id="3" creationId="{EA707FF4-00CD-12FF-FB75-0625DF81A918}"/>
          </ac:spMkLst>
        </pc:spChg>
        <pc:spChg chg="add del mod ord">
          <ac:chgData name="Hasret ÇOMAK" userId="a6f1766d-080e-4690-8049-a339109d5c10" providerId="ADAL" clId="{C44BE48B-8B49-4C4C-B553-F49DF2D3116B}" dt="2026-04-06T04:48:35.681" v="3" actId="6264"/>
          <ac:spMkLst>
            <pc:docMk/>
            <pc:sldMk cId="2669929196" sldId="258"/>
            <ac:spMk id="5" creationId="{B49CCB5C-2FB2-65CC-AC1C-75C29AF2D62F}"/>
          </ac:spMkLst>
        </pc:spChg>
        <pc:spChg chg="add del mod">
          <ac:chgData name="Hasret ÇOMAK" userId="a6f1766d-080e-4690-8049-a339109d5c10" providerId="ADAL" clId="{C44BE48B-8B49-4C4C-B553-F49DF2D3116B}" dt="2026-04-06T04:48:35.681" v="3" actId="6264"/>
          <ac:spMkLst>
            <pc:docMk/>
            <pc:sldMk cId="2669929196" sldId="258"/>
            <ac:spMk id="6" creationId="{95ECA0EF-02A3-1583-5EEF-4C6C010317EA}"/>
          </ac:spMkLst>
        </pc:spChg>
        <pc:spChg chg="add mod ord">
          <ac:chgData name="Hasret ÇOMAK" userId="a6f1766d-080e-4690-8049-a339109d5c10" providerId="ADAL" clId="{C44BE48B-8B49-4C4C-B553-F49DF2D3116B}" dt="2026-04-06T04:48:35.681" v="3" actId="6264"/>
          <ac:spMkLst>
            <pc:docMk/>
            <pc:sldMk cId="2669929196" sldId="258"/>
            <ac:spMk id="7" creationId="{2D624B6F-4866-5DAC-920E-C2DE63B5D510}"/>
          </ac:spMkLst>
        </pc:spChg>
      </pc:sldChg>
      <pc:sldChg chg="modSp mod">
        <pc:chgData name="Hasret ÇOMAK" userId="a6f1766d-080e-4690-8049-a339109d5c10" providerId="ADAL" clId="{C44BE48B-8B49-4C4C-B553-F49DF2D3116B}" dt="2026-04-06T09:53:36.196" v="6" actId="207"/>
        <pc:sldMkLst>
          <pc:docMk/>
          <pc:sldMk cId="844701993" sldId="263"/>
        </pc:sldMkLst>
        <pc:spChg chg="mod">
          <ac:chgData name="Hasret ÇOMAK" userId="a6f1766d-080e-4690-8049-a339109d5c10" providerId="ADAL" clId="{C44BE48B-8B49-4C4C-B553-F49DF2D3116B}" dt="2026-04-06T09:53:36.196" v="6" actId="207"/>
          <ac:spMkLst>
            <pc:docMk/>
            <pc:sldMk cId="844701993" sldId="263"/>
            <ac:spMk id="6" creationId="{34D79A52-27DB-2857-4073-9E47861EB59D}"/>
          </ac:spMkLst>
        </pc:spChg>
      </pc:sldChg>
      <pc:sldChg chg="modSp mod">
        <pc:chgData name="Hasret ÇOMAK" userId="a6f1766d-080e-4690-8049-a339109d5c10" providerId="ADAL" clId="{C44BE48B-8B49-4C4C-B553-F49DF2D3116B}" dt="2026-04-06T09:54:44.062" v="7" actId="207"/>
        <pc:sldMkLst>
          <pc:docMk/>
          <pc:sldMk cId="898216066" sldId="265"/>
        </pc:sldMkLst>
        <pc:spChg chg="mod">
          <ac:chgData name="Hasret ÇOMAK" userId="a6f1766d-080e-4690-8049-a339109d5c10" providerId="ADAL" clId="{C44BE48B-8B49-4C4C-B553-F49DF2D3116B}" dt="2026-04-06T09:54:44.062" v="7" actId="207"/>
          <ac:spMkLst>
            <pc:docMk/>
            <pc:sldMk cId="898216066" sldId="265"/>
            <ac:spMk id="6" creationId="{E9B08E36-802D-E8BF-03EC-38B96B56DF25}"/>
          </ac:spMkLst>
        </pc:spChg>
      </pc:sldChg>
      <pc:sldChg chg="modSp mod">
        <pc:chgData name="Hasret ÇOMAK" userId="a6f1766d-080e-4690-8049-a339109d5c10" providerId="ADAL" clId="{C44BE48B-8B49-4C4C-B553-F49DF2D3116B}" dt="2026-04-06T09:58:03.946" v="25" actId="207"/>
        <pc:sldMkLst>
          <pc:docMk/>
          <pc:sldMk cId="2102781666" sldId="268"/>
        </pc:sldMkLst>
        <pc:spChg chg="mod">
          <ac:chgData name="Hasret ÇOMAK" userId="a6f1766d-080e-4690-8049-a339109d5c10" providerId="ADAL" clId="{C44BE48B-8B49-4C4C-B553-F49DF2D3116B}" dt="2026-04-06T09:58:03.946" v="25" actId="207"/>
          <ac:spMkLst>
            <pc:docMk/>
            <pc:sldMk cId="2102781666" sldId="268"/>
            <ac:spMk id="18" creationId="{7CC31576-1A17-766E-54C7-E706043E4AE2}"/>
          </ac:spMkLst>
        </pc:spChg>
      </pc:sldChg>
      <pc:sldChg chg="modSp mod">
        <pc:chgData name="Hasret ÇOMAK" userId="a6f1766d-080e-4690-8049-a339109d5c10" providerId="ADAL" clId="{C44BE48B-8B49-4C4C-B553-F49DF2D3116B}" dt="2026-04-06T09:55:50.745" v="12" actId="207"/>
        <pc:sldMkLst>
          <pc:docMk/>
          <pc:sldMk cId="3116659840" sldId="269"/>
        </pc:sldMkLst>
        <pc:spChg chg="mod">
          <ac:chgData name="Hasret ÇOMAK" userId="a6f1766d-080e-4690-8049-a339109d5c10" providerId="ADAL" clId="{C44BE48B-8B49-4C4C-B553-F49DF2D3116B}" dt="2026-04-06T09:55:50.745" v="12" actId="207"/>
          <ac:spMkLst>
            <pc:docMk/>
            <pc:sldMk cId="3116659840" sldId="269"/>
            <ac:spMk id="5" creationId="{4AF682BC-2876-66F9-0932-BC36AE162A7C}"/>
          </ac:spMkLst>
        </pc:spChg>
      </pc:sldChg>
      <pc:sldChg chg="modSp mod">
        <pc:chgData name="Hasret ÇOMAK" userId="a6f1766d-080e-4690-8049-a339109d5c10" providerId="ADAL" clId="{C44BE48B-8B49-4C4C-B553-F49DF2D3116B}" dt="2026-04-06T09:59:04.959" v="28" actId="207"/>
        <pc:sldMkLst>
          <pc:docMk/>
          <pc:sldMk cId="3159146286" sldId="271"/>
        </pc:sldMkLst>
        <pc:spChg chg="mod">
          <ac:chgData name="Hasret ÇOMAK" userId="a6f1766d-080e-4690-8049-a339109d5c10" providerId="ADAL" clId="{C44BE48B-8B49-4C4C-B553-F49DF2D3116B}" dt="2026-04-06T09:59:04.959" v="28" actId="207"/>
          <ac:spMkLst>
            <pc:docMk/>
            <pc:sldMk cId="3159146286" sldId="271"/>
            <ac:spMk id="6" creationId="{A499226E-A41A-3256-EB94-7D243CB5DCD2}"/>
          </ac:spMkLst>
        </pc:spChg>
      </pc:sldChg>
      <pc:sldChg chg="modSp mod">
        <pc:chgData name="Hasret ÇOMAK" userId="a6f1766d-080e-4690-8049-a339109d5c10" providerId="ADAL" clId="{C44BE48B-8B49-4C4C-B553-F49DF2D3116B}" dt="2026-04-06T10:00:38.202" v="31" actId="207"/>
        <pc:sldMkLst>
          <pc:docMk/>
          <pc:sldMk cId="1065437590" sldId="273"/>
        </pc:sldMkLst>
        <pc:spChg chg="mod">
          <ac:chgData name="Hasret ÇOMAK" userId="a6f1766d-080e-4690-8049-a339109d5c10" providerId="ADAL" clId="{C44BE48B-8B49-4C4C-B553-F49DF2D3116B}" dt="2026-04-06T10:00:38.202" v="31" actId="207"/>
          <ac:spMkLst>
            <pc:docMk/>
            <pc:sldMk cId="1065437590" sldId="273"/>
            <ac:spMk id="6" creationId="{8107032C-69AB-8175-34AF-4F5FEE40D69C}"/>
          </ac:spMkLst>
        </pc:spChg>
      </pc:sldChg>
      <pc:sldChg chg="modSp mod">
        <pc:chgData name="Hasret ÇOMAK" userId="a6f1766d-080e-4690-8049-a339109d5c10" providerId="ADAL" clId="{C44BE48B-8B49-4C4C-B553-F49DF2D3116B}" dt="2026-04-06T10:01:46.314" v="34" actId="207"/>
        <pc:sldMkLst>
          <pc:docMk/>
          <pc:sldMk cId="2678065293" sldId="275"/>
        </pc:sldMkLst>
        <pc:spChg chg="mod">
          <ac:chgData name="Hasret ÇOMAK" userId="a6f1766d-080e-4690-8049-a339109d5c10" providerId="ADAL" clId="{C44BE48B-8B49-4C4C-B553-F49DF2D3116B}" dt="2026-04-06T10:01:46.314" v="34" actId="207"/>
          <ac:spMkLst>
            <pc:docMk/>
            <pc:sldMk cId="2678065293" sldId="275"/>
            <ac:spMk id="6" creationId="{14BC0698-E37C-EF90-18E5-BDF4F6C47FDC}"/>
          </ac:spMkLst>
        </pc:spChg>
      </pc:sldChg>
      <pc:sldChg chg="modSp mod">
        <pc:chgData name="Hasret ÇOMAK" userId="a6f1766d-080e-4690-8049-a339109d5c10" providerId="ADAL" clId="{C44BE48B-8B49-4C4C-B553-F49DF2D3116B}" dt="2026-04-06T10:05:46.093" v="39" actId="207"/>
        <pc:sldMkLst>
          <pc:docMk/>
          <pc:sldMk cId="994538782" sldId="277"/>
        </pc:sldMkLst>
        <pc:spChg chg="mod">
          <ac:chgData name="Hasret ÇOMAK" userId="a6f1766d-080e-4690-8049-a339109d5c10" providerId="ADAL" clId="{C44BE48B-8B49-4C4C-B553-F49DF2D3116B}" dt="2026-04-06T10:05:46.093" v="39" actId="207"/>
          <ac:spMkLst>
            <pc:docMk/>
            <pc:sldMk cId="994538782" sldId="277"/>
            <ac:spMk id="6" creationId="{6BC71BEE-94EA-9D77-0DA4-D7BC88DD325B}"/>
          </ac:spMkLst>
        </pc:spChg>
      </pc:sldChg>
      <pc:sldChg chg="modSp mod">
        <pc:chgData name="Hasret ÇOMAK" userId="a6f1766d-080e-4690-8049-a339109d5c10" providerId="ADAL" clId="{C44BE48B-8B49-4C4C-B553-F49DF2D3116B}" dt="2026-04-06T10:13:20.313" v="42" actId="207"/>
        <pc:sldMkLst>
          <pc:docMk/>
          <pc:sldMk cId="1579560069" sldId="278"/>
        </pc:sldMkLst>
        <pc:spChg chg="mod">
          <ac:chgData name="Hasret ÇOMAK" userId="a6f1766d-080e-4690-8049-a339109d5c10" providerId="ADAL" clId="{C44BE48B-8B49-4C4C-B553-F49DF2D3116B}" dt="2026-04-06T10:13:20.313" v="42" actId="207"/>
          <ac:spMkLst>
            <pc:docMk/>
            <pc:sldMk cId="1579560069" sldId="278"/>
            <ac:spMk id="6" creationId="{50F500E5-66C5-F0B3-0459-ADCAB933160D}"/>
          </ac:spMkLst>
        </pc:spChg>
      </pc:sldChg>
      <pc:sldChg chg="modSp mod">
        <pc:chgData name="Hasret ÇOMAK" userId="a6f1766d-080e-4690-8049-a339109d5c10" providerId="ADAL" clId="{C44BE48B-8B49-4C4C-B553-F49DF2D3116B}" dt="2026-04-06T10:17:12.659" v="44" actId="207"/>
        <pc:sldMkLst>
          <pc:docMk/>
          <pc:sldMk cId="2753118562" sldId="279"/>
        </pc:sldMkLst>
        <pc:spChg chg="mod">
          <ac:chgData name="Hasret ÇOMAK" userId="a6f1766d-080e-4690-8049-a339109d5c10" providerId="ADAL" clId="{C44BE48B-8B49-4C4C-B553-F49DF2D3116B}" dt="2026-04-06T10:17:12.659" v="44" actId="207"/>
          <ac:spMkLst>
            <pc:docMk/>
            <pc:sldMk cId="2753118562" sldId="279"/>
            <ac:spMk id="6" creationId="{86645A04-FFC3-DBEB-FCEB-9F46EA6F06AA}"/>
          </ac:spMkLst>
        </pc:spChg>
      </pc:sldChg>
      <pc:sldChg chg="modSp mod">
        <pc:chgData name="Hasret ÇOMAK" userId="a6f1766d-080e-4690-8049-a339109d5c10" providerId="ADAL" clId="{C44BE48B-8B49-4C4C-B553-F49DF2D3116B}" dt="2026-04-06T10:17:45.356" v="45" actId="207"/>
        <pc:sldMkLst>
          <pc:docMk/>
          <pc:sldMk cId="2070627202" sldId="281"/>
        </pc:sldMkLst>
        <pc:spChg chg="mod">
          <ac:chgData name="Hasret ÇOMAK" userId="a6f1766d-080e-4690-8049-a339109d5c10" providerId="ADAL" clId="{C44BE48B-8B49-4C4C-B553-F49DF2D3116B}" dt="2026-04-06T10:17:45.356" v="45" actId="207"/>
          <ac:spMkLst>
            <pc:docMk/>
            <pc:sldMk cId="2070627202" sldId="281"/>
            <ac:spMk id="6" creationId="{49C1B103-09EE-11F7-93F7-8AC57ECFEEAE}"/>
          </ac:spMkLst>
        </pc:spChg>
      </pc:sldChg>
      <pc:sldChg chg="modSp mod">
        <pc:chgData name="Hasret ÇOMAK" userId="a6f1766d-080e-4690-8049-a339109d5c10" providerId="ADAL" clId="{C44BE48B-8B49-4C4C-B553-F49DF2D3116B}" dt="2026-04-06T10:19:04.131" v="46" actId="207"/>
        <pc:sldMkLst>
          <pc:docMk/>
          <pc:sldMk cId="3092056301" sldId="283"/>
        </pc:sldMkLst>
        <pc:spChg chg="mod">
          <ac:chgData name="Hasret ÇOMAK" userId="a6f1766d-080e-4690-8049-a339109d5c10" providerId="ADAL" clId="{C44BE48B-8B49-4C4C-B553-F49DF2D3116B}" dt="2026-04-06T10:19:04.131" v="46" actId="207"/>
          <ac:spMkLst>
            <pc:docMk/>
            <pc:sldMk cId="3092056301" sldId="283"/>
            <ac:spMk id="6" creationId="{2B5E0E51-864C-82AA-0AC1-781040F07A5B}"/>
          </ac:spMkLst>
        </pc:spChg>
      </pc:sldChg>
      <pc:sldChg chg="modSp mod">
        <pc:chgData name="Hasret ÇOMAK" userId="a6f1766d-080e-4690-8049-a339109d5c10" providerId="ADAL" clId="{C44BE48B-8B49-4C4C-B553-F49DF2D3116B}" dt="2026-04-06T10:26:25.415" v="48" actId="207"/>
        <pc:sldMkLst>
          <pc:docMk/>
          <pc:sldMk cId="3568810262" sldId="287"/>
        </pc:sldMkLst>
        <pc:spChg chg="mod">
          <ac:chgData name="Hasret ÇOMAK" userId="a6f1766d-080e-4690-8049-a339109d5c10" providerId="ADAL" clId="{C44BE48B-8B49-4C4C-B553-F49DF2D3116B}" dt="2026-04-06T10:26:25.415" v="48" actId="207"/>
          <ac:spMkLst>
            <pc:docMk/>
            <pc:sldMk cId="3568810262" sldId="287"/>
            <ac:spMk id="6" creationId="{58E18F41-9DA6-2D85-5BAD-6E6A5FD7B2BC}"/>
          </ac:spMkLst>
        </pc:spChg>
      </pc:sldChg>
      <pc:sldChg chg="modSp mod">
        <pc:chgData name="Hasret ÇOMAK" userId="a6f1766d-080e-4690-8049-a339109d5c10" providerId="ADAL" clId="{C44BE48B-8B49-4C4C-B553-F49DF2D3116B}" dt="2026-04-06T10:31:56.219" v="53" actId="207"/>
        <pc:sldMkLst>
          <pc:docMk/>
          <pc:sldMk cId="3091911663" sldId="290"/>
        </pc:sldMkLst>
        <pc:spChg chg="mod">
          <ac:chgData name="Hasret ÇOMAK" userId="a6f1766d-080e-4690-8049-a339109d5c10" providerId="ADAL" clId="{C44BE48B-8B49-4C4C-B553-F49DF2D3116B}" dt="2026-04-06T10:31:56.219" v="53" actId="207"/>
          <ac:spMkLst>
            <pc:docMk/>
            <pc:sldMk cId="3091911663" sldId="290"/>
            <ac:spMk id="6" creationId="{94E01444-F0D4-0A0F-C5A2-01CADEE79D81}"/>
          </ac:spMkLst>
        </pc:spChg>
      </pc:sldChg>
      <pc:sldChg chg="modSp mod">
        <pc:chgData name="Hasret ÇOMAK" userId="a6f1766d-080e-4690-8049-a339109d5c10" providerId="ADAL" clId="{C44BE48B-8B49-4C4C-B553-F49DF2D3116B}" dt="2026-04-06T10:30:05.689" v="50" actId="207"/>
        <pc:sldMkLst>
          <pc:docMk/>
          <pc:sldMk cId="915749444" sldId="291"/>
        </pc:sldMkLst>
        <pc:spChg chg="mod">
          <ac:chgData name="Hasret ÇOMAK" userId="a6f1766d-080e-4690-8049-a339109d5c10" providerId="ADAL" clId="{C44BE48B-8B49-4C4C-B553-F49DF2D3116B}" dt="2026-04-06T10:30:05.689" v="50" actId="207"/>
          <ac:spMkLst>
            <pc:docMk/>
            <pc:sldMk cId="915749444" sldId="291"/>
            <ac:spMk id="6" creationId="{5ACE9110-4BAD-64BA-119C-403662319395}"/>
          </ac:spMkLst>
        </pc:spChg>
      </pc:sldChg>
      <pc:sldChg chg="modSp mod">
        <pc:chgData name="Hasret ÇOMAK" userId="a6f1766d-080e-4690-8049-a339109d5c10" providerId="ADAL" clId="{C44BE48B-8B49-4C4C-B553-F49DF2D3116B}" dt="2026-04-06T10:33:37.176" v="55" actId="207"/>
        <pc:sldMkLst>
          <pc:docMk/>
          <pc:sldMk cId="1069463320" sldId="292"/>
        </pc:sldMkLst>
        <pc:spChg chg="mod">
          <ac:chgData name="Hasret ÇOMAK" userId="a6f1766d-080e-4690-8049-a339109d5c10" providerId="ADAL" clId="{C44BE48B-8B49-4C4C-B553-F49DF2D3116B}" dt="2026-04-06T10:33:37.176" v="55" actId="207"/>
          <ac:spMkLst>
            <pc:docMk/>
            <pc:sldMk cId="1069463320" sldId="292"/>
            <ac:spMk id="6" creationId="{3DEEF59B-4470-AC78-DE96-9D73E7C7908E}"/>
          </ac:spMkLst>
        </pc:spChg>
      </pc:sldChg>
      <pc:sldChg chg="modSp mod">
        <pc:chgData name="Hasret ÇOMAK" userId="a6f1766d-080e-4690-8049-a339109d5c10" providerId="ADAL" clId="{C44BE48B-8B49-4C4C-B553-F49DF2D3116B}" dt="2026-04-06T10:34:55.779" v="57" actId="207"/>
        <pc:sldMkLst>
          <pc:docMk/>
          <pc:sldMk cId="1177447661" sldId="293"/>
        </pc:sldMkLst>
        <pc:spChg chg="mod">
          <ac:chgData name="Hasret ÇOMAK" userId="a6f1766d-080e-4690-8049-a339109d5c10" providerId="ADAL" clId="{C44BE48B-8B49-4C4C-B553-F49DF2D3116B}" dt="2026-04-06T10:34:55.779" v="57" actId="207"/>
          <ac:spMkLst>
            <pc:docMk/>
            <pc:sldMk cId="1177447661" sldId="293"/>
            <ac:spMk id="6" creationId="{46735831-6545-C59D-577D-7AFC191B5DBE}"/>
          </ac:spMkLst>
        </pc:spChg>
      </pc:sldChg>
      <pc:sldChg chg="modSp mod">
        <pc:chgData name="Hasret ÇOMAK" userId="a6f1766d-080e-4690-8049-a339109d5c10" providerId="ADAL" clId="{C44BE48B-8B49-4C4C-B553-F49DF2D3116B}" dt="2026-04-06T10:36:01.197" v="58" actId="207"/>
        <pc:sldMkLst>
          <pc:docMk/>
          <pc:sldMk cId="3043041387" sldId="296"/>
        </pc:sldMkLst>
        <pc:spChg chg="mod">
          <ac:chgData name="Hasret ÇOMAK" userId="a6f1766d-080e-4690-8049-a339109d5c10" providerId="ADAL" clId="{C44BE48B-8B49-4C4C-B553-F49DF2D3116B}" dt="2026-04-06T10:36:01.197" v="58" actId="207"/>
          <ac:spMkLst>
            <pc:docMk/>
            <pc:sldMk cId="3043041387" sldId="296"/>
            <ac:spMk id="6" creationId="{7C89DB8A-E486-EA1F-E453-6D02AF3D6F66}"/>
          </ac:spMkLst>
        </pc:spChg>
      </pc:sldChg>
      <pc:sldChg chg="modSp mod">
        <pc:chgData name="Hasret ÇOMAK" userId="a6f1766d-080e-4690-8049-a339109d5c10" providerId="ADAL" clId="{C44BE48B-8B49-4C4C-B553-F49DF2D3116B}" dt="2026-04-06T10:37:35.345" v="59" actId="207"/>
        <pc:sldMkLst>
          <pc:docMk/>
          <pc:sldMk cId="3258996743" sldId="297"/>
        </pc:sldMkLst>
        <pc:spChg chg="mod">
          <ac:chgData name="Hasret ÇOMAK" userId="a6f1766d-080e-4690-8049-a339109d5c10" providerId="ADAL" clId="{C44BE48B-8B49-4C4C-B553-F49DF2D3116B}" dt="2026-04-06T10:37:35.345" v="59" actId="207"/>
          <ac:spMkLst>
            <pc:docMk/>
            <pc:sldMk cId="3258996743" sldId="297"/>
            <ac:spMk id="6" creationId="{64208139-972B-92D9-5E63-F81CE41B50F0}"/>
          </ac:spMkLst>
        </pc:spChg>
      </pc:sldChg>
      <pc:sldChg chg="modSp mod">
        <pc:chgData name="Hasret ÇOMAK" userId="a6f1766d-080e-4690-8049-a339109d5c10" providerId="ADAL" clId="{C44BE48B-8B49-4C4C-B553-F49DF2D3116B}" dt="2026-04-06T10:38:48.317" v="63" actId="207"/>
        <pc:sldMkLst>
          <pc:docMk/>
          <pc:sldMk cId="1536576188" sldId="298"/>
        </pc:sldMkLst>
        <pc:spChg chg="mod">
          <ac:chgData name="Hasret ÇOMAK" userId="a6f1766d-080e-4690-8049-a339109d5c10" providerId="ADAL" clId="{C44BE48B-8B49-4C4C-B553-F49DF2D3116B}" dt="2026-04-06T10:38:48.317" v="63" actId="207"/>
          <ac:spMkLst>
            <pc:docMk/>
            <pc:sldMk cId="1536576188" sldId="298"/>
            <ac:spMk id="6" creationId="{6D50E1C1-C2E5-F2C9-2779-DE0189B98222}"/>
          </ac:spMkLst>
        </pc:spChg>
      </pc:sldChg>
      <pc:sldChg chg="modSp mod">
        <pc:chgData name="Hasret ÇOMAK" userId="a6f1766d-080e-4690-8049-a339109d5c10" providerId="ADAL" clId="{C44BE48B-8B49-4C4C-B553-F49DF2D3116B}" dt="2026-04-06T10:42:03.958" v="65" actId="207"/>
        <pc:sldMkLst>
          <pc:docMk/>
          <pc:sldMk cId="3926554685" sldId="299"/>
        </pc:sldMkLst>
        <pc:spChg chg="mod">
          <ac:chgData name="Hasret ÇOMAK" userId="a6f1766d-080e-4690-8049-a339109d5c10" providerId="ADAL" clId="{C44BE48B-8B49-4C4C-B553-F49DF2D3116B}" dt="2026-04-06T10:42:03.958" v="65" actId="207"/>
          <ac:spMkLst>
            <pc:docMk/>
            <pc:sldMk cId="3926554685" sldId="299"/>
            <ac:spMk id="6" creationId="{B9B04FCC-29CD-5A18-8272-365E986CA869}"/>
          </ac:spMkLst>
        </pc:spChg>
      </pc:sldChg>
      <pc:sldChg chg="modSp mod">
        <pc:chgData name="Hasret ÇOMAK" userId="a6f1766d-080e-4690-8049-a339109d5c10" providerId="ADAL" clId="{C44BE48B-8B49-4C4C-B553-F49DF2D3116B}" dt="2026-04-06T10:42:50.180" v="68" actId="207"/>
        <pc:sldMkLst>
          <pc:docMk/>
          <pc:sldMk cId="1277606844" sldId="300"/>
        </pc:sldMkLst>
        <pc:spChg chg="mod">
          <ac:chgData name="Hasret ÇOMAK" userId="a6f1766d-080e-4690-8049-a339109d5c10" providerId="ADAL" clId="{C44BE48B-8B49-4C4C-B553-F49DF2D3116B}" dt="2026-04-06T10:42:50.180" v="68" actId="207"/>
          <ac:spMkLst>
            <pc:docMk/>
            <pc:sldMk cId="1277606844" sldId="300"/>
            <ac:spMk id="6" creationId="{C586763E-E768-A55B-54AB-5CC2847CD9F8}"/>
          </ac:spMkLst>
        </pc:spChg>
      </pc:sldChg>
      <pc:sldChg chg="modSp mod">
        <pc:chgData name="Hasret ÇOMAK" userId="a6f1766d-080e-4690-8049-a339109d5c10" providerId="ADAL" clId="{C44BE48B-8B49-4C4C-B553-F49DF2D3116B}" dt="2026-04-06T10:43:25.273" v="69" actId="207"/>
        <pc:sldMkLst>
          <pc:docMk/>
          <pc:sldMk cId="3907623706" sldId="301"/>
        </pc:sldMkLst>
        <pc:spChg chg="mod">
          <ac:chgData name="Hasret ÇOMAK" userId="a6f1766d-080e-4690-8049-a339109d5c10" providerId="ADAL" clId="{C44BE48B-8B49-4C4C-B553-F49DF2D3116B}" dt="2026-04-06T10:43:25.273" v="69" actId="207"/>
          <ac:spMkLst>
            <pc:docMk/>
            <pc:sldMk cId="3907623706" sldId="301"/>
            <ac:spMk id="6" creationId="{013B629E-A539-EF44-C218-9443A52AD7B8}"/>
          </ac:spMkLst>
        </pc:spChg>
      </pc:sldChg>
      <pc:sldChg chg="modSp mod">
        <pc:chgData name="Hasret ÇOMAK" userId="a6f1766d-080e-4690-8049-a339109d5c10" providerId="ADAL" clId="{C44BE48B-8B49-4C4C-B553-F49DF2D3116B}" dt="2026-04-06T10:44:12.549" v="70" actId="207"/>
        <pc:sldMkLst>
          <pc:docMk/>
          <pc:sldMk cId="3807125337" sldId="303"/>
        </pc:sldMkLst>
        <pc:spChg chg="mod">
          <ac:chgData name="Hasret ÇOMAK" userId="a6f1766d-080e-4690-8049-a339109d5c10" providerId="ADAL" clId="{C44BE48B-8B49-4C4C-B553-F49DF2D3116B}" dt="2026-04-06T10:44:12.549" v="70" actId="207"/>
          <ac:spMkLst>
            <pc:docMk/>
            <pc:sldMk cId="3807125337" sldId="303"/>
            <ac:spMk id="6" creationId="{93745126-2F45-1F84-B0D0-0A8037937583}"/>
          </ac:spMkLst>
        </pc:spChg>
      </pc:sldChg>
      <pc:sldChg chg="modSp mod">
        <pc:chgData name="Hasret ÇOMAK" userId="a6f1766d-080e-4690-8049-a339109d5c10" providerId="ADAL" clId="{C44BE48B-8B49-4C4C-B553-F49DF2D3116B}" dt="2026-04-06T10:44:59.766" v="73" actId="207"/>
        <pc:sldMkLst>
          <pc:docMk/>
          <pc:sldMk cId="67778932" sldId="304"/>
        </pc:sldMkLst>
        <pc:spChg chg="mod">
          <ac:chgData name="Hasret ÇOMAK" userId="a6f1766d-080e-4690-8049-a339109d5c10" providerId="ADAL" clId="{C44BE48B-8B49-4C4C-B553-F49DF2D3116B}" dt="2026-04-06T10:44:59.766" v="73" actId="207"/>
          <ac:spMkLst>
            <pc:docMk/>
            <pc:sldMk cId="67778932" sldId="304"/>
            <ac:spMk id="6" creationId="{8589B80D-ACFD-EAAB-E6AA-EC82C121CD3F}"/>
          </ac:spMkLst>
        </pc:spChg>
      </pc:sldChg>
      <pc:sldChg chg="modSp mod">
        <pc:chgData name="Hasret ÇOMAK" userId="a6f1766d-080e-4690-8049-a339109d5c10" providerId="ADAL" clId="{C44BE48B-8B49-4C4C-B553-F49DF2D3116B}" dt="2026-04-06T10:45:44.748" v="75" actId="207"/>
        <pc:sldMkLst>
          <pc:docMk/>
          <pc:sldMk cId="3882257446" sldId="305"/>
        </pc:sldMkLst>
        <pc:spChg chg="mod">
          <ac:chgData name="Hasret ÇOMAK" userId="a6f1766d-080e-4690-8049-a339109d5c10" providerId="ADAL" clId="{C44BE48B-8B49-4C4C-B553-F49DF2D3116B}" dt="2026-04-06T10:45:44.748" v="75" actId="207"/>
          <ac:spMkLst>
            <pc:docMk/>
            <pc:sldMk cId="3882257446" sldId="305"/>
            <ac:spMk id="6" creationId="{66B2FECE-5FFF-2042-52B8-3E0B6580BFD5}"/>
          </ac:spMkLst>
        </pc:spChg>
      </pc:sldChg>
      <pc:sldChg chg="modSp mod">
        <pc:chgData name="Hasret ÇOMAK" userId="a6f1766d-080e-4690-8049-a339109d5c10" providerId="ADAL" clId="{C44BE48B-8B49-4C4C-B553-F49DF2D3116B}" dt="2026-04-06T10:46:33.900" v="78" actId="207"/>
        <pc:sldMkLst>
          <pc:docMk/>
          <pc:sldMk cId="2204989410" sldId="307"/>
        </pc:sldMkLst>
        <pc:spChg chg="mod">
          <ac:chgData name="Hasret ÇOMAK" userId="a6f1766d-080e-4690-8049-a339109d5c10" providerId="ADAL" clId="{C44BE48B-8B49-4C4C-B553-F49DF2D3116B}" dt="2026-04-06T10:46:33.900" v="78" actId="207"/>
          <ac:spMkLst>
            <pc:docMk/>
            <pc:sldMk cId="2204989410" sldId="307"/>
            <ac:spMk id="6" creationId="{1CCD1DEF-243F-1FA8-B7AC-5678E58B2111}"/>
          </ac:spMkLst>
        </pc:spChg>
      </pc:sldChg>
      <pc:sldChg chg="modSp mod">
        <pc:chgData name="Hasret ÇOMAK" userId="a6f1766d-080e-4690-8049-a339109d5c10" providerId="ADAL" clId="{C44BE48B-8B49-4C4C-B553-F49DF2D3116B}" dt="2026-04-06T10:47:33.592" v="81" actId="207"/>
        <pc:sldMkLst>
          <pc:docMk/>
          <pc:sldMk cId="2449590578" sldId="308"/>
        </pc:sldMkLst>
        <pc:spChg chg="mod">
          <ac:chgData name="Hasret ÇOMAK" userId="a6f1766d-080e-4690-8049-a339109d5c10" providerId="ADAL" clId="{C44BE48B-8B49-4C4C-B553-F49DF2D3116B}" dt="2026-04-06T10:47:33.592" v="81" actId="207"/>
          <ac:spMkLst>
            <pc:docMk/>
            <pc:sldMk cId="2449590578" sldId="308"/>
            <ac:spMk id="6" creationId="{6B6D82D8-C0DF-483B-0D07-6BDA22F8BBA1}"/>
          </ac:spMkLst>
        </pc:spChg>
      </pc:sldChg>
      <pc:sldChg chg="modSp mod">
        <pc:chgData name="Hasret ÇOMAK" userId="a6f1766d-080e-4690-8049-a339109d5c10" providerId="ADAL" clId="{C44BE48B-8B49-4C4C-B553-F49DF2D3116B}" dt="2026-04-06T10:48:22.971" v="84" actId="207"/>
        <pc:sldMkLst>
          <pc:docMk/>
          <pc:sldMk cId="3000155442" sldId="309"/>
        </pc:sldMkLst>
        <pc:spChg chg="mod">
          <ac:chgData name="Hasret ÇOMAK" userId="a6f1766d-080e-4690-8049-a339109d5c10" providerId="ADAL" clId="{C44BE48B-8B49-4C4C-B553-F49DF2D3116B}" dt="2026-04-06T10:48:22.971" v="84" actId="207"/>
          <ac:spMkLst>
            <pc:docMk/>
            <pc:sldMk cId="3000155442" sldId="309"/>
            <ac:spMk id="6" creationId="{AD932AF0-7D5D-491F-40E6-A1D9F5FEE89C}"/>
          </ac:spMkLst>
        </pc:spChg>
      </pc:sldChg>
      <pc:sldChg chg="modSp mod">
        <pc:chgData name="Hasret ÇOMAK" userId="a6f1766d-080e-4690-8049-a339109d5c10" providerId="ADAL" clId="{C44BE48B-8B49-4C4C-B553-F49DF2D3116B}" dt="2026-04-06T10:49:17.642" v="88" actId="207"/>
        <pc:sldMkLst>
          <pc:docMk/>
          <pc:sldMk cId="3182398494" sldId="310"/>
        </pc:sldMkLst>
        <pc:spChg chg="mod">
          <ac:chgData name="Hasret ÇOMAK" userId="a6f1766d-080e-4690-8049-a339109d5c10" providerId="ADAL" clId="{C44BE48B-8B49-4C4C-B553-F49DF2D3116B}" dt="2026-04-06T10:49:17.642" v="88" actId="207"/>
          <ac:spMkLst>
            <pc:docMk/>
            <pc:sldMk cId="3182398494" sldId="310"/>
            <ac:spMk id="6" creationId="{C9981A3E-A5DC-4D86-B882-DBAE58B9355C}"/>
          </ac:spMkLst>
        </pc:spChg>
      </pc:sldChg>
      <pc:sldChg chg="modSp mod">
        <pc:chgData name="Hasret ÇOMAK" userId="a6f1766d-080e-4690-8049-a339109d5c10" providerId="ADAL" clId="{C44BE48B-8B49-4C4C-B553-F49DF2D3116B}" dt="2026-04-06T10:50:57.657" v="92" actId="255"/>
        <pc:sldMkLst>
          <pc:docMk/>
          <pc:sldMk cId="1733080691" sldId="311"/>
        </pc:sldMkLst>
        <pc:spChg chg="mod">
          <ac:chgData name="Hasret ÇOMAK" userId="a6f1766d-080e-4690-8049-a339109d5c10" providerId="ADAL" clId="{C44BE48B-8B49-4C4C-B553-F49DF2D3116B}" dt="2026-04-06T10:50:57.657" v="92" actId="255"/>
          <ac:spMkLst>
            <pc:docMk/>
            <pc:sldMk cId="1733080691" sldId="311"/>
            <ac:spMk id="6" creationId="{72B6DCCB-59E3-67A9-C9A5-51342D9FA163}"/>
          </ac:spMkLst>
        </pc:spChg>
      </pc:sldChg>
      <pc:sldChg chg="new del">
        <pc:chgData name="Hasret ÇOMAK" userId="a6f1766d-080e-4690-8049-a339109d5c10" providerId="ADAL" clId="{C44BE48B-8B49-4C4C-B553-F49DF2D3116B}" dt="2026-04-06T04:47:14.489" v="1" actId="2696"/>
        <pc:sldMkLst>
          <pc:docMk/>
          <pc:sldMk cId="3573003472" sldId="3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3F979-D752-B941-9107-AF22DBC6D5FF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F96DC-36F4-3749-8CDA-FEABB63C96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1256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DA3AE-DE65-4C09-721C-0EEA6DF69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C747C36-1BED-C5D0-3C17-3CE8A4A9E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2B8FE53-3945-119C-110E-9162FF9A7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err="1"/>
              <a:t>Mazhilis</a:t>
            </a:r>
            <a:r>
              <a:rPr lang="tr-TR" sz="1200" b="1" dirty="0"/>
              <a:t> of </a:t>
            </a:r>
            <a:r>
              <a:rPr lang="tr-TR" sz="1200" b="1" dirty="0" err="1"/>
              <a:t>the</a:t>
            </a:r>
            <a:r>
              <a:rPr lang="tr-TR" sz="1200" b="1" dirty="0"/>
              <a:t> </a:t>
            </a:r>
            <a:r>
              <a:rPr lang="tr-TR" sz="1200" b="1" dirty="0" err="1"/>
              <a:t>Parliament</a:t>
            </a:r>
            <a:r>
              <a:rPr lang="tr-TR" sz="1200" b="1" dirty="0"/>
              <a:t> </a:t>
            </a:r>
            <a:r>
              <a:rPr lang="tr-TR" sz="1200" b="1" dirty="0" err="1"/>
              <a:t>Republic</a:t>
            </a:r>
            <a:r>
              <a:rPr lang="tr-TR" sz="1200" b="1" dirty="0"/>
              <a:t> of </a:t>
            </a:r>
            <a:r>
              <a:rPr lang="tr-TR" sz="1200" b="1" dirty="0" err="1"/>
              <a:t>Kazakhstan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A64B45A-066E-4B82-ACFA-58E866E97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2875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BCA80-3F61-465F-DB2E-E70596A01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2F029EC-8C0E-5662-75EA-819300F3E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73B4AE9-B986-8A10-5CE6-9C8D4E0F6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err="1"/>
              <a:t>Mazhilis</a:t>
            </a:r>
            <a:r>
              <a:rPr lang="tr-TR" sz="1200" b="1" dirty="0"/>
              <a:t> of </a:t>
            </a:r>
            <a:r>
              <a:rPr lang="tr-TR" sz="1200" b="1" dirty="0" err="1"/>
              <a:t>the</a:t>
            </a:r>
            <a:r>
              <a:rPr lang="tr-TR" sz="1200" b="1" dirty="0"/>
              <a:t> </a:t>
            </a:r>
            <a:r>
              <a:rPr lang="tr-TR" sz="1200" b="1" dirty="0" err="1"/>
              <a:t>Parliament</a:t>
            </a:r>
            <a:r>
              <a:rPr lang="tr-TR" sz="1200" b="1" dirty="0"/>
              <a:t> </a:t>
            </a:r>
            <a:r>
              <a:rPr lang="tr-TR" sz="1200" b="1" dirty="0" err="1"/>
              <a:t>Republic</a:t>
            </a:r>
            <a:r>
              <a:rPr lang="tr-TR" sz="1200" b="1" dirty="0"/>
              <a:t> of </a:t>
            </a:r>
            <a:r>
              <a:rPr lang="tr-TR" sz="1200" b="1" dirty="0" err="1"/>
              <a:t>Kazakhstan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D582E5C-C9D7-43FC-54DA-34D777A5F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F96DC-36F4-3749-8CDA-FEABB63C961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467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7652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176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D8F08-3094-66C6-29CF-381000F98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E6A87DC-FC4D-A2DB-E32B-86B4EE9AE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019EE57-466B-2C61-8AEE-611E85A37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err="1"/>
              <a:t>Mazhilis</a:t>
            </a:r>
            <a:r>
              <a:rPr lang="tr-TR" sz="1200" b="1" dirty="0"/>
              <a:t> of </a:t>
            </a:r>
            <a:r>
              <a:rPr lang="tr-TR" sz="1200" b="1" dirty="0" err="1"/>
              <a:t>the</a:t>
            </a:r>
            <a:r>
              <a:rPr lang="tr-TR" sz="1200" b="1" dirty="0"/>
              <a:t> </a:t>
            </a:r>
            <a:r>
              <a:rPr lang="tr-TR" sz="1200" b="1" dirty="0" err="1"/>
              <a:t>Parliament</a:t>
            </a:r>
            <a:r>
              <a:rPr lang="tr-TR" sz="1200" b="1" dirty="0"/>
              <a:t> </a:t>
            </a:r>
            <a:r>
              <a:rPr lang="tr-TR" sz="1200" b="1" dirty="0" err="1"/>
              <a:t>Republic</a:t>
            </a:r>
            <a:r>
              <a:rPr lang="tr-TR" sz="1200" b="1" dirty="0"/>
              <a:t> of </a:t>
            </a:r>
            <a:r>
              <a:rPr lang="tr-TR" sz="1200" b="1" dirty="0" err="1"/>
              <a:t>Kazakhstan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9439085-FF83-5933-27AE-03CA751BE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F96DC-36F4-3749-8CDA-FEABB63C961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144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9327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2578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506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66D64-64CC-B3EE-F909-C728E962E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90ACC47-C6AF-6AF5-9281-F9F9F78A0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828FD02-712D-59B4-FCBC-2C2A91EF9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err="1"/>
              <a:t>Mazhilis</a:t>
            </a:r>
            <a:r>
              <a:rPr lang="tr-TR" sz="1200" b="1" dirty="0"/>
              <a:t> of </a:t>
            </a:r>
            <a:r>
              <a:rPr lang="tr-TR" sz="1200" b="1" dirty="0" err="1"/>
              <a:t>the</a:t>
            </a:r>
            <a:r>
              <a:rPr lang="tr-TR" sz="1200" b="1" dirty="0"/>
              <a:t> </a:t>
            </a:r>
            <a:r>
              <a:rPr lang="tr-TR" sz="1200" b="1" dirty="0" err="1"/>
              <a:t>Parliament</a:t>
            </a:r>
            <a:r>
              <a:rPr lang="tr-TR" sz="1200" b="1" dirty="0"/>
              <a:t> </a:t>
            </a:r>
            <a:r>
              <a:rPr lang="tr-TR" sz="1200" b="1" dirty="0" err="1"/>
              <a:t>Republic</a:t>
            </a:r>
            <a:r>
              <a:rPr lang="tr-TR" sz="1200" b="1" dirty="0"/>
              <a:t> of </a:t>
            </a:r>
            <a:r>
              <a:rPr lang="tr-TR" sz="1200" b="1" dirty="0" err="1"/>
              <a:t>Kazakhstan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EEB0FB7-3AC0-0DB4-84A4-CBF6C1279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F96DC-36F4-3749-8CDA-FEABB63C961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777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5575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143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97756-0580-7AB2-ABCB-4787F8DCE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7753453-26DE-EB98-2013-2FF360F69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5124466-F504-DACF-C955-FB668B0D5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err="1"/>
              <a:t>Mazhilis</a:t>
            </a:r>
            <a:r>
              <a:rPr lang="tr-TR" sz="1200" b="1" dirty="0"/>
              <a:t> of </a:t>
            </a:r>
            <a:r>
              <a:rPr lang="tr-TR" sz="1200" b="1" dirty="0" err="1"/>
              <a:t>the</a:t>
            </a:r>
            <a:r>
              <a:rPr lang="tr-TR" sz="1200" b="1" dirty="0"/>
              <a:t> </a:t>
            </a:r>
            <a:r>
              <a:rPr lang="tr-TR" sz="1200" b="1" dirty="0" err="1"/>
              <a:t>Parliament</a:t>
            </a:r>
            <a:r>
              <a:rPr lang="tr-TR" sz="1200" b="1" dirty="0"/>
              <a:t> </a:t>
            </a:r>
            <a:r>
              <a:rPr lang="tr-TR" sz="1200" b="1" dirty="0" err="1"/>
              <a:t>Republic</a:t>
            </a:r>
            <a:r>
              <a:rPr lang="tr-TR" sz="1200" b="1" dirty="0"/>
              <a:t> of </a:t>
            </a:r>
            <a:r>
              <a:rPr lang="tr-TR" sz="1200" b="1" dirty="0" err="1"/>
              <a:t>Kazakhstan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7AB357F-095D-0CF4-5BF7-7BA6BCAB4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F96DC-36F4-3749-8CDA-FEABB63C961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31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6208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5E66C-3713-5C6F-9493-13AF30779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C53A86E7-31D0-22C8-B1FB-ED8E5B649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A83350F-8493-3151-81D5-85BB0907F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err="1"/>
              <a:t>Mazhilis</a:t>
            </a:r>
            <a:r>
              <a:rPr lang="tr-TR" sz="1200" b="1" dirty="0"/>
              <a:t> of </a:t>
            </a:r>
            <a:r>
              <a:rPr lang="tr-TR" sz="1200" b="1" dirty="0" err="1"/>
              <a:t>the</a:t>
            </a:r>
            <a:r>
              <a:rPr lang="tr-TR" sz="1200" b="1" dirty="0"/>
              <a:t> </a:t>
            </a:r>
            <a:r>
              <a:rPr lang="tr-TR" sz="1200" b="1" dirty="0" err="1"/>
              <a:t>Parliament</a:t>
            </a:r>
            <a:r>
              <a:rPr lang="tr-TR" sz="1200" b="1" dirty="0"/>
              <a:t> </a:t>
            </a:r>
            <a:r>
              <a:rPr lang="tr-TR" sz="1200" b="1" dirty="0" err="1"/>
              <a:t>Republic</a:t>
            </a:r>
            <a:r>
              <a:rPr lang="tr-TR" sz="1200" b="1" dirty="0"/>
              <a:t> of </a:t>
            </a:r>
            <a:r>
              <a:rPr lang="tr-TR" sz="1200" b="1" dirty="0" err="1"/>
              <a:t>Kazakhstan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657BAF5-0545-4634-1447-76505F5A1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F96DC-36F4-3749-8CDA-FEABB63C961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638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5575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4862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0619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9910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5F3B8-4EBD-C60D-DFFB-0F8326C44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2C754FF-3D67-6E4C-405F-4D68DAAE01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C1C546C-B2B2-A139-4717-1836E83B2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err="1"/>
              <a:t>Mazhilis</a:t>
            </a:r>
            <a:r>
              <a:rPr lang="tr-TR" sz="1200" b="1" dirty="0"/>
              <a:t> of </a:t>
            </a:r>
            <a:r>
              <a:rPr lang="tr-TR" sz="1200" b="1" dirty="0" err="1"/>
              <a:t>the</a:t>
            </a:r>
            <a:r>
              <a:rPr lang="tr-TR" sz="1200" b="1" dirty="0"/>
              <a:t> </a:t>
            </a:r>
            <a:r>
              <a:rPr lang="tr-TR" sz="1200" b="1" dirty="0" err="1"/>
              <a:t>Parliament</a:t>
            </a:r>
            <a:r>
              <a:rPr lang="tr-TR" sz="1200" b="1" dirty="0"/>
              <a:t> </a:t>
            </a:r>
            <a:r>
              <a:rPr lang="tr-TR" sz="1200" b="1" dirty="0" err="1"/>
              <a:t>Republic</a:t>
            </a:r>
            <a:r>
              <a:rPr lang="tr-TR" sz="1200" b="1" dirty="0"/>
              <a:t> of </a:t>
            </a:r>
            <a:r>
              <a:rPr lang="tr-TR" sz="1200" b="1" dirty="0" err="1"/>
              <a:t>Kazakhstan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AAFD011-C542-E188-98C4-50B53739B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F96DC-36F4-3749-8CDA-FEABB63C961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7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370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6069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8E3CE-5BCC-3261-5AB3-42F2AB2C4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923FA55-0F32-02A1-E5F3-6AFD0C97F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CC88A82-2093-B739-C144-01BF944F7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err="1"/>
              <a:t>Mazhilis</a:t>
            </a:r>
            <a:r>
              <a:rPr lang="tr-TR" sz="1200" b="1" dirty="0"/>
              <a:t> of </a:t>
            </a:r>
            <a:r>
              <a:rPr lang="tr-TR" sz="1200" b="1" dirty="0" err="1"/>
              <a:t>the</a:t>
            </a:r>
            <a:r>
              <a:rPr lang="tr-TR" sz="1200" b="1" dirty="0"/>
              <a:t> </a:t>
            </a:r>
            <a:r>
              <a:rPr lang="tr-TR" sz="1200" b="1" dirty="0" err="1"/>
              <a:t>Parliament</a:t>
            </a:r>
            <a:r>
              <a:rPr lang="tr-TR" sz="1200" b="1" dirty="0"/>
              <a:t> </a:t>
            </a:r>
            <a:r>
              <a:rPr lang="tr-TR" sz="1200" b="1" dirty="0" err="1"/>
              <a:t>Republic</a:t>
            </a:r>
            <a:r>
              <a:rPr lang="tr-TR" sz="1200" b="1" dirty="0"/>
              <a:t> of </a:t>
            </a:r>
            <a:r>
              <a:rPr lang="tr-TR" sz="1200" b="1" dirty="0" err="1"/>
              <a:t>Kazakhstan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7353163-A3CF-C1BB-0C11-79E6295845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F96DC-36F4-3749-8CDA-FEABB63C961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01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4384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8294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F96DC-36F4-3749-8CDA-FEABB63C9614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9972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5D8BF-56AB-92F3-CAE1-FA94562EF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7C3826F-ECA4-7E65-592D-4B5BC9A84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AFC12B1-C6B9-4AF7-30C7-70A0F0B66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err="1"/>
              <a:t>Mazhilis</a:t>
            </a:r>
            <a:r>
              <a:rPr lang="tr-TR" sz="1200" b="1" dirty="0"/>
              <a:t> of </a:t>
            </a:r>
            <a:r>
              <a:rPr lang="tr-TR" sz="1200" b="1" dirty="0" err="1"/>
              <a:t>the</a:t>
            </a:r>
            <a:r>
              <a:rPr lang="tr-TR" sz="1200" b="1" dirty="0"/>
              <a:t> </a:t>
            </a:r>
            <a:r>
              <a:rPr lang="tr-TR" sz="1200" b="1" dirty="0" err="1"/>
              <a:t>Parliament</a:t>
            </a:r>
            <a:r>
              <a:rPr lang="tr-TR" sz="1200" b="1" dirty="0"/>
              <a:t> </a:t>
            </a:r>
            <a:r>
              <a:rPr lang="tr-TR" sz="1200" b="1" dirty="0" err="1"/>
              <a:t>Republic</a:t>
            </a:r>
            <a:r>
              <a:rPr lang="tr-TR" sz="1200" b="1" dirty="0"/>
              <a:t> of </a:t>
            </a:r>
            <a:r>
              <a:rPr lang="tr-TR" sz="1200" b="1" dirty="0" err="1"/>
              <a:t>Kazakhstan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0FC9C5A-D5E6-7C6A-3CBE-8AFA79A07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F96DC-36F4-3749-8CDA-FEABB63C961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69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62C7AF-9BDB-21A7-EF4D-D38171DB3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89F2D81-6590-4247-4EBD-53A693511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4AB2650-BD0E-1A4E-DC8E-0CB409B7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64786C7-3708-208E-D66B-ABE2AC3D1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C774A33-D38A-4F6B-3672-6D14A1703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655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5F15E3-E640-C8BE-BAC1-32DB8BEF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BC14FC4-C26B-E02B-DFAF-AA566B76E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9CB171-FC55-4829-5B4D-986594C9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92BFF1-6F38-EA49-7F83-CCB74C302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305A78-36FA-84EC-2276-A2AD60F4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454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6962E49-E0E3-66E2-8A20-BE032D889B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4258191-52D1-13A3-05FC-F988BC6AA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24F6D5-D5EF-C2EF-E33A-2FCD957A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60F3677-A409-7AA2-030A-AF42F31B2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55B5EE-0262-2A60-FBF3-559A3E7C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373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136228-0D33-FE44-C11F-D69B46E7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5B700B-A8E5-CEBA-999E-B0A64A350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F162276-2F6D-5AD7-CE0A-DECC52F36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C4EE9D9-431F-2F55-22C5-CFC9BA81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A97367B-3ADE-3796-7A97-868A8ACD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271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82980A-71B6-E4B6-E48F-0E5D42BFF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C245B10-84A2-3BB8-9BDB-54706D03D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5009A54-4E32-765B-23A1-6CB29F056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FEB7BED-9D19-8BCA-93F2-6D66A024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607D325-615E-B8D9-08C1-9FA9E3D2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730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550E14-587D-874D-CAEF-80EF0E1C1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ED9B29-1BE5-61BC-3399-70B9A67FC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18DE47F-B0D3-B85A-3B52-743AD497A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E8DA97D-9154-1711-3A37-1C8DFCEE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7B1BD7E-7626-6410-64E0-4159DA348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473AA8A-DE20-5C26-ACEA-0C9A84D67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862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2A0670-26D2-4B8A-FE2F-491C6FE2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6637584-F632-7AA8-C4B8-31920690C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A6A796D-1742-7484-816F-AA41A6176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238B98B-80E8-A5B2-2254-47F13B52D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DC14727-4BBD-B4D5-C968-F5AEC78A5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D8A0F14-7525-5F14-0996-9769BBE67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7AB8E9B-3601-E04E-CF15-00861BFB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ACFC1F6-2E5C-5924-5E4C-05C479FB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736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B023A1-CAF7-C31C-6D93-8DC0D972B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B274D41-F45C-73A4-36BB-431BB7E4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4AC23E8-BB52-7689-7BAD-87884BB9B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0022197-0F48-5A61-A591-7EFC7427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073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2B9B5CB-0BA9-5D98-D034-9D65EF7A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CE4B5B3-6A53-A5A8-1F76-368F81AF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04B84EE-45A0-BED9-54E6-C7BCBF83E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504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7CDE3C-D41F-B1EC-CBA7-CF1505276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419EF2-3A08-EC47-753E-EE278102B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CF5E927-86D8-3925-2B75-6960968AE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7BFD4F5-62F7-F2D3-9254-B0047099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6609A66-AB07-A974-8AE2-B589801C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8BAB64D-6CA1-E3BE-817F-D6B20624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451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444122-B1C3-F126-79F1-CFAC447A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88C744F-7E2F-CD75-BDBF-95E5C955F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CB4C566-039B-31E3-A39B-7099C18B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2A29E3D-78C4-9736-EA95-EEBC9A7E1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EEFBE05-F594-46B1-4937-48377941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A57C1CB-16BA-9F9D-58AF-2BF05D75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4628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3476A68-352B-6144-D843-61E8DDA4B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98A13DC-7B4F-787B-A76E-0E7DCDBA7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AE4C11D-CA71-164D-E834-2F879CB9F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198838-C81F-CE4D-B2A5-CD5BB8D79415}" type="datetimeFigureOut">
              <a:rPr lang="tr-TR" smtClean="0"/>
              <a:t>06/04/2026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6AEBCFC-FD3D-5AD8-22F7-63E2E4811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5618FEE-CF3F-8A21-4FD2-685F24BC6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07EC5D-7470-3A4E-B4C5-BF48E72A8F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00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426C62-1137-FEA6-745A-18F8D021D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6">
            <a:extLst>
              <a:ext uri="{FF2B5EF4-FFF2-40B4-BE49-F238E27FC236}">
                <a16:creationId xmlns:a16="http://schemas.microsoft.com/office/drawing/2014/main" id="{2D624B6F-4866-5DAC-920E-C2DE63B5D5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A707FF4-00CD-12FF-FB75-0625DF81A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tr-TR" dirty="0" err="1"/>
              <a:t>Prof.Dr</a:t>
            </a:r>
            <a:r>
              <a:rPr lang="tr-TR" dirty="0"/>
              <a:t>. Hasret Çomak</a:t>
            </a:r>
          </a:p>
        </p:txBody>
      </p:sp>
      <p:sp>
        <p:nvSpPr>
          <p:cNvPr id="19" name="Alt Başlık 2">
            <a:extLst>
              <a:ext uri="{FF2B5EF4-FFF2-40B4-BE49-F238E27FC236}">
                <a16:creationId xmlns:a16="http://schemas.microsoft.com/office/drawing/2014/main" id="{25AC45A7-802E-BEA6-277B-A88553920414}"/>
              </a:ext>
            </a:extLst>
          </p:cNvPr>
          <p:cNvSpPr txBox="1">
            <a:spLocks/>
          </p:cNvSpPr>
          <p:nvPr/>
        </p:nvSpPr>
        <p:spPr>
          <a:xfrm>
            <a:off x="8251644" y="6054526"/>
            <a:ext cx="3798627" cy="507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>
                <a:solidFill>
                  <a:schemeClr val="bg1"/>
                </a:solidFill>
              </a:rPr>
              <a:t>15.04.2026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8C3EB894-881D-18E9-65D0-F7E5707AD887}"/>
              </a:ext>
            </a:extLst>
          </p:cNvPr>
          <p:cNvGrpSpPr/>
          <p:nvPr/>
        </p:nvGrpSpPr>
        <p:grpSpPr>
          <a:xfrm>
            <a:off x="0" y="92876"/>
            <a:ext cx="12192000" cy="2299855"/>
            <a:chOff x="0" y="92876"/>
            <a:chExt cx="12192000" cy="2299855"/>
          </a:xfrm>
        </p:grpSpPr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5F8F5470-5024-9CF2-C48F-850C3ADD3CC4}"/>
                </a:ext>
              </a:extLst>
            </p:cNvPr>
            <p:cNvSpPr/>
            <p:nvPr/>
          </p:nvSpPr>
          <p:spPr>
            <a:xfrm>
              <a:off x="0" y="92876"/>
              <a:ext cx="12192000" cy="2299855"/>
            </a:xfrm>
            <a:prstGeom prst="rect">
              <a:avLst/>
            </a:prstGeom>
            <a:solidFill>
              <a:schemeClr val="bg1"/>
            </a:solidFill>
            <a:ln w="50800" cmpd="thickThin"/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036" name="Picture 12" descr="Türkiye-Kazakistan diplomatik ilişkilerinin 29'uncu yılı ...">
              <a:extLst>
                <a:ext uri="{FF2B5EF4-FFF2-40B4-BE49-F238E27FC236}">
                  <a16:creationId xmlns:a16="http://schemas.microsoft.com/office/drawing/2014/main" id="{4C5D412B-6044-BC9B-27F1-6C7C7CD26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63" y="295519"/>
              <a:ext cx="3808875" cy="191322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B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60D4965F-2845-E537-0CB1-79386953F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4381" b="31154"/>
            <a:stretch>
              <a:fillRect/>
            </a:stretch>
          </p:blipFill>
          <p:spPr>
            <a:xfrm>
              <a:off x="141831" y="286081"/>
              <a:ext cx="4133333" cy="1922662"/>
            </a:xfrm>
            <a:prstGeom prst="rect">
              <a:avLst/>
            </a:prstGeom>
            <a:solidFill>
              <a:srgbClr val="060751"/>
            </a:solidFill>
            <a:scene3d>
              <a:camera prst="orthographicFront"/>
              <a:lightRig rig="threePt" dir="t"/>
            </a:scene3d>
            <a:sp3d>
              <a:bevelB prst="angle"/>
            </a:sp3d>
          </p:spPr>
        </p:pic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F4259419-F842-AFD9-8631-78C21E3311F2}"/>
              </a:ext>
            </a:extLst>
          </p:cNvPr>
          <p:cNvGrpSpPr/>
          <p:nvPr/>
        </p:nvGrpSpPr>
        <p:grpSpPr>
          <a:xfrm>
            <a:off x="7628416" y="276639"/>
            <a:ext cx="4421855" cy="1932104"/>
            <a:chOff x="7628416" y="276639"/>
            <a:chExt cx="4421855" cy="1932104"/>
          </a:xfrm>
        </p:grpSpPr>
        <p:pic>
          <p:nvPicPr>
            <p:cNvPr id="10" name="Resim 9" descr="daire, tasarım, sanat, taslak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B80D8187-F145-C65E-3D9F-16061157B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4016" y="276640"/>
              <a:ext cx="4066255" cy="19321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 prst="angle"/>
            </a:sp3d>
          </p:spPr>
        </p:pic>
        <p:pic>
          <p:nvPicPr>
            <p:cNvPr id="27" name="Resim 26" descr="mavi, meneviş mavisi, ekran görüntüsü, Majorelle Blue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560B0F35-59BB-CC04-8A1E-DC8391FBA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8416" y="276639"/>
              <a:ext cx="357346" cy="1932103"/>
            </a:xfrm>
            <a:prstGeom prst="rect">
              <a:avLst/>
            </a:prstGeom>
          </p:spPr>
        </p:pic>
      </p:grpSp>
      <p:sp>
        <p:nvSpPr>
          <p:cNvPr id="4" name="Metin kutusu 3">
            <a:extLst>
              <a:ext uri="{FF2B5EF4-FFF2-40B4-BE49-F238E27FC236}">
                <a16:creationId xmlns:a16="http://schemas.microsoft.com/office/drawing/2014/main" id="{C655139A-D49C-12CE-AE85-85E8C5D62005}"/>
              </a:ext>
            </a:extLst>
          </p:cNvPr>
          <p:cNvSpPr txBox="1"/>
          <p:nvPr/>
        </p:nvSpPr>
        <p:spPr>
          <a:xfrm>
            <a:off x="309183" y="3474288"/>
            <a:ext cx="11611883" cy="149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GÜNÜMÜZ DÜNYASINDA JEOPOLİTİK REKABET VE JEOSTRATEJİK DÖNÜŞÜM </a:t>
            </a:r>
          </a:p>
        </p:txBody>
      </p:sp>
    </p:spTree>
    <p:extLst>
      <p:ext uri="{BB962C8B-B14F-4D97-AF65-F5344CB8AC3E}">
        <p14:creationId xmlns:p14="http://schemas.microsoft.com/office/powerpoint/2010/main" val="2669929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A1C583-9245-0E58-D736-565FC6722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224D77-3E91-BC4B-F33D-70325D16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22632"/>
            <a:ext cx="11589026" cy="1033669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KÜRESEL AKTÖRLER VE STRATEJİ</a:t>
            </a:r>
          </a:p>
        </p:txBody>
      </p:sp>
      <p:pic>
        <p:nvPicPr>
          <p:cNvPr id="12290" name="Picture 2" descr="ABD ve NATO üyeleri de Konvansiyonel Kuvvetler... | Rudaw.net">
            <a:extLst>
              <a:ext uri="{FF2B5EF4-FFF2-40B4-BE49-F238E27FC236}">
                <a16:creationId xmlns:a16="http://schemas.microsoft.com/office/drawing/2014/main" id="{7673E193-44B7-DB7B-9F38-29F99395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00" y="966525"/>
            <a:ext cx="5479600" cy="34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499226E-A41A-3256-EB94-7D243CB5DCD2}"/>
              </a:ext>
            </a:extLst>
          </p:cNvPr>
          <p:cNvSpPr txBox="1"/>
          <p:nvPr/>
        </p:nvSpPr>
        <p:spPr>
          <a:xfrm>
            <a:off x="300323" y="3429000"/>
            <a:ext cx="11589026" cy="3363037"/>
          </a:xfrm>
          <a:prstGeom prst="rect">
            <a:avLst/>
          </a:prstGeom>
          <a:solidFill>
            <a:srgbClr val="060751">
              <a:alpha val="66405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AMERİKA BİRLEŞİK DEVLETLERİ HÂLÂ SİSTEMİN MERKEZİNDEDİR.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ASKERİ KAPASİTESİ, DOLARIN KÜRESEL ROLÜ VE TEKNOLOJİ ŞİRKETLERİ ÜZERİNDEN CİDDİ BİR ÜSTÜNLÜĞÜ VARDIR.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NATO’NUN 2024’TEKİ SAVUNMA HARCAMALARININ %66’SINI HÂLÂ ABD KARŞILAMAKTADIR. UKRAYNA SAVAŞI SONRASI NATO’NUN YENİDEN TOPARLANMASINI GÜNDEME GETİRMEKTEDİR. </a:t>
            </a:r>
          </a:p>
        </p:txBody>
      </p:sp>
    </p:spTree>
    <p:extLst>
      <p:ext uri="{BB962C8B-B14F-4D97-AF65-F5344CB8AC3E}">
        <p14:creationId xmlns:p14="http://schemas.microsoft.com/office/powerpoint/2010/main" val="3159146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2EFBBF-CA50-BC33-4F34-684C837B9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44906F-BA33-647D-A9B5-DFAD72B82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22632"/>
            <a:ext cx="11589026" cy="1033669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KÜRESEL AKTÖRLER VE STRATEJİ</a:t>
            </a:r>
          </a:p>
        </p:txBody>
      </p:sp>
      <p:pic>
        <p:nvPicPr>
          <p:cNvPr id="14338" name="Picture 2" descr="Asia-Pacific land and islands with earth brown and vegetation green cover in a blue globe view from space">
            <a:extLst>
              <a:ext uri="{FF2B5EF4-FFF2-40B4-BE49-F238E27FC236}">
                <a16:creationId xmlns:a16="http://schemas.microsoft.com/office/drawing/2014/main" id="{93658B42-2A2F-54B6-02CB-AC017B4D0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0" t="13856" r="13660" b="13987"/>
          <a:stretch>
            <a:fillRect/>
          </a:stretch>
        </p:blipFill>
        <p:spPr bwMode="auto">
          <a:xfrm>
            <a:off x="1763226" y="1105775"/>
            <a:ext cx="3370729" cy="33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AAE5890-EE24-27BA-B51B-A528D01F6405}"/>
              </a:ext>
            </a:extLst>
          </p:cNvPr>
          <p:cNvSpPr txBox="1"/>
          <p:nvPr/>
        </p:nvSpPr>
        <p:spPr>
          <a:xfrm>
            <a:off x="300323" y="4480327"/>
            <a:ext cx="11589026" cy="2255041"/>
          </a:xfrm>
          <a:prstGeom prst="rect">
            <a:avLst/>
          </a:prstGeom>
          <a:solidFill>
            <a:srgbClr val="060751">
              <a:alpha val="66405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ASYA-PASİFİK CEPHESİNDEKİ RİSKLER,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KÜRESEL STRATEJİK DENKLEMİN AĞIRLIK MERKEZİNİ DAHA DA BELİRSİZLEŞTİRMİŞTİR.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TAYVAN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ÇEVRESİNDE ÇIKACAK BİR SAVAŞIN EKONOMİK MALİYETİNİN 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 TRİLYON DOLARI AŞACAĞI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HESAPLANMAKTADIR. </a:t>
            </a:r>
          </a:p>
        </p:txBody>
      </p:sp>
      <p:pic>
        <p:nvPicPr>
          <p:cNvPr id="14340" name="Picture 4" descr="Tayvan-Çin gerilimi: Grafiklerle krizi anlama rehberi - BBC News Türkçe">
            <a:extLst>
              <a:ext uri="{FF2B5EF4-FFF2-40B4-BE49-F238E27FC236}">
                <a16:creationId xmlns:a16="http://schemas.microsoft.com/office/drawing/2014/main" id="{87A35009-F34D-D3E3-83FC-060F64D21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7"/>
          <a:stretch>
            <a:fillRect/>
          </a:stretch>
        </p:blipFill>
        <p:spPr bwMode="auto">
          <a:xfrm>
            <a:off x="6054277" y="1102967"/>
            <a:ext cx="4374497" cy="340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08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D92C7-48DE-A659-CED0-644BB2156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Yüzyılın Konsepti: Bir Kuşak Bir Yol">
            <a:extLst>
              <a:ext uri="{FF2B5EF4-FFF2-40B4-BE49-F238E27FC236}">
                <a16:creationId xmlns:a16="http://schemas.microsoft.com/office/drawing/2014/main" id="{F2DE18EC-1A3A-57BD-F380-C58EFE9F9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2" y="0"/>
            <a:ext cx="10201835" cy="685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107032C-69AB-8175-34AF-4F5FEE40D69C}"/>
              </a:ext>
            </a:extLst>
          </p:cNvPr>
          <p:cNvSpPr txBox="1"/>
          <p:nvPr/>
        </p:nvSpPr>
        <p:spPr>
          <a:xfrm>
            <a:off x="340658" y="4462890"/>
            <a:ext cx="11510683" cy="2255041"/>
          </a:xfrm>
          <a:prstGeom prst="rect">
            <a:avLst/>
          </a:prstGeom>
          <a:solidFill>
            <a:srgbClr val="060751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ÇİN’İN ASKERÎ VE LOJİSTİK HAZIRLIKLARI, ÇATIŞMA RİSKİNİ CANLI TUTMAKTADIR.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ÇİN ARTIK SADECE EKONOMİK DEĞİL, STRATEJİK BİR AKTÖRDÜR.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KUŞAK-YOL GİRİŞİMİ İLE GENİŞ BİR ETKİ ALANI OLUŞTURMAKTADIR.</a:t>
            </a:r>
          </a:p>
        </p:txBody>
      </p:sp>
    </p:spTree>
    <p:extLst>
      <p:ext uri="{BB962C8B-B14F-4D97-AF65-F5344CB8AC3E}">
        <p14:creationId xmlns:p14="http://schemas.microsoft.com/office/powerpoint/2010/main" val="1065437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FD83C8-B780-A7C5-14AA-1B2149BD8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Yüzyılın Konsepti: Bir Kuşak Bir Yol">
            <a:extLst>
              <a:ext uri="{FF2B5EF4-FFF2-40B4-BE49-F238E27FC236}">
                <a16:creationId xmlns:a16="http://schemas.microsoft.com/office/drawing/2014/main" id="{C653373A-D6EC-CAEF-1D71-14C2A1559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2" y="0"/>
            <a:ext cx="10201835" cy="685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4BC0698-E37C-EF90-18E5-BDF4F6C47FDC}"/>
              </a:ext>
            </a:extLst>
          </p:cNvPr>
          <p:cNvSpPr txBox="1"/>
          <p:nvPr/>
        </p:nvSpPr>
        <p:spPr>
          <a:xfrm>
            <a:off x="340658" y="4462890"/>
            <a:ext cx="11510683" cy="2255041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ÜRETİM, ALTYAPI VE TEKNOLOJİYİ BİRLEŞTİREREK GÜCÜNÜ ARTIRMAKTADIR.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ASKERÎ MODERNİZASYON HIZLANMAKTADIR.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ÇİN’İN YÜKSELİŞİ, MEVCUT JEOPOLİTİK DÜZENE DOĞRUDAN MEYDAN OKUMAKTADIR.</a:t>
            </a:r>
          </a:p>
        </p:txBody>
      </p:sp>
    </p:spTree>
    <p:extLst>
      <p:ext uri="{BB962C8B-B14F-4D97-AF65-F5344CB8AC3E}">
        <p14:creationId xmlns:p14="http://schemas.microsoft.com/office/powerpoint/2010/main" val="2678065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65945-6D34-AD16-7361-6DC4AD1A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627C5E24-9B44-B0FB-928E-A75AC490B237}"/>
              </a:ext>
            </a:extLst>
          </p:cNvPr>
          <p:cNvSpPr txBox="1"/>
          <p:nvPr/>
        </p:nvSpPr>
        <p:spPr>
          <a:xfrm>
            <a:off x="300323" y="1021989"/>
            <a:ext cx="6311153" cy="5587876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UKRAYNA RUSYA SAVAŞI,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BÜYÜK GÜÇ REKABETİNİN YANI SIRA STRATEJİK TEKNOLOJİLERİN YAYGINLAŞTIĞI BİR DÖNEMİ GÖSTERMİŞTİR.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RUSYA’NIN HARP EKONOMİSİ VE SAVUNMA HARCAMALARI DİRENCİNİ KORUMAKTADIR.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 DURUM AVRUPA İÇİN YENİ VE RİSKLİ BİR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GÜVENLİK DENKLEMİ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OLUŞTURMAKTADIR.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RUSYA, MALİYETLERE RAĞMEN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İKİNCİ CEPHE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AÇABİLECEK KAPASİTEYE SAHİPTİR.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SAVUNMA HARCAMALARI 2023–2024’TE REEL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%41,9 ARTMIŞTIR.</a:t>
            </a:r>
          </a:p>
        </p:txBody>
      </p:sp>
      <p:pic>
        <p:nvPicPr>
          <p:cNvPr id="18434" name="Picture 2" descr="Ukrayna savaşı: Rusya, Donbas bölgesini neden ele geçirmek istiyor? - BBC  News Türkçe">
            <a:extLst>
              <a:ext uri="{FF2B5EF4-FFF2-40B4-BE49-F238E27FC236}">
                <a16:creationId xmlns:a16="http://schemas.microsoft.com/office/drawing/2014/main" id="{DC1A1789-D194-90C8-4D1F-D245BE675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116" y="1596741"/>
            <a:ext cx="4985233" cy="428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aşlık 1">
            <a:extLst>
              <a:ext uri="{FF2B5EF4-FFF2-40B4-BE49-F238E27FC236}">
                <a16:creationId xmlns:a16="http://schemas.microsoft.com/office/drawing/2014/main" id="{277D3649-5321-E35D-704F-4D3702392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5057"/>
            <a:ext cx="11589026" cy="1033669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KÜRESEL AKTÖRLER VE STRATEJİ</a:t>
            </a:r>
          </a:p>
        </p:txBody>
      </p:sp>
    </p:spTree>
    <p:extLst>
      <p:ext uri="{BB962C8B-B14F-4D97-AF65-F5344CB8AC3E}">
        <p14:creationId xmlns:p14="http://schemas.microsoft.com/office/powerpoint/2010/main" val="3368079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D39EF-7F94-8C26-B97D-C9B220626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6BC71BEE-94EA-9D77-0DA4-D7BC88DD325B}"/>
              </a:ext>
            </a:extLst>
          </p:cNvPr>
          <p:cNvSpPr txBox="1"/>
          <p:nvPr/>
        </p:nvSpPr>
        <p:spPr>
          <a:xfrm>
            <a:off x="301487" y="4236412"/>
            <a:ext cx="11589026" cy="235622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RUSYA, SINIRLI EKONOMİYE RAĞMEN ASKERÎ VE ENERJİ GÜCÜYLE ETKİLİDİR.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ENERJİ ÜZERİNDEN AVRUPA’YI ETKİLEME KAPASİTESİNE SAHİPTİR.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AVRUPA EKONOMİK OLARAK GÜÇLÜ, ANCAK STRATEJİK ÖZERKLİKTE SINIRLIDIR.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SAVUNMA HARCAMALARI ARTMASINA RAĞMEN BAĞIMLILIK SÜRMEKTEDİR.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ABD’SİZ BİR SENARYODA GÜVENLİK MALİYETİ ÇOK YÜKSEKTİR.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01A67CC4-08B9-E7DA-6E01-C7E0A80F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5057"/>
            <a:ext cx="11589026" cy="1033669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KÜRESEL AKTÖRLER VE STRATEJİ</a:t>
            </a:r>
          </a:p>
        </p:txBody>
      </p:sp>
      <p:pic>
        <p:nvPicPr>
          <p:cNvPr id="21506" name="Picture 2" descr="Juncker'den olay çıkış: “Rusya ile normalleşme şart” – Rusya Haberleri">
            <a:extLst>
              <a:ext uri="{FF2B5EF4-FFF2-40B4-BE49-F238E27FC236}">
                <a16:creationId xmlns:a16="http://schemas.microsoft.com/office/drawing/2014/main" id="{08F9FCEF-DD23-F42C-2926-EF58E9588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67" y="869736"/>
            <a:ext cx="5708538" cy="321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538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9685C9-6E4B-31F7-0947-D119528AB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50F500E5-66C5-F0B3-0459-ADCAB933160D}"/>
              </a:ext>
            </a:extLst>
          </p:cNvPr>
          <p:cNvSpPr txBox="1"/>
          <p:nvPr/>
        </p:nvSpPr>
        <p:spPr>
          <a:xfrm>
            <a:off x="301487" y="4236412"/>
            <a:ext cx="11589026" cy="235622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TÜRKİYE VE KAZAKİSTAN BÖLGESEL GÜÇ OLARAK DAHA BAĞIMSIZ HAREKET ETMEKTEDİR.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ESKİDEN OLDUĞU GİBİ TEK BİR İTTİFAKA BAĞLI KALMAK YERİNE, KENDİ ÇIKARLARI DOĞRULTUSUNDA ESNEK, ÇOK YÖNLÜ VE PRAGMATİK İLİŞKİLER GELİŞTİRMEKTEDİRLER.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TÜRKİYE VE KAZAKİSTAN TAM DA BU NOKTADA, JEOSTRATEJİK VE JEOEKONOMİK AÇIDAN DÜNYANIN YENİ AĞIRLIK MERKEZLERİNDEN BİRİ HALİNE GELMEKTEDİR. 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E1D61D16-DE3B-5BF8-4184-E4F20A94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5057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KÜRESEL AKTÖRLER VE STRATEJİ</a:t>
            </a:r>
          </a:p>
        </p:txBody>
      </p:sp>
      <p:pic>
        <p:nvPicPr>
          <p:cNvPr id="23554" name="Picture 2" descr="Türkiye-Kazakistan diplomatik ilişkilerinin 29'uncu yılı ...">
            <a:extLst>
              <a:ext uri="{FF2B5EF4-FFF2-40B4-BE49-F238E27FC236}">
                <a16:creationId xmlns:a16="http://schemas.microsoft.com/office/drawing/2014/main" id="{F0A892AA-61AB-D3FC-8F99-8C811FA0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36" y="807412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560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E092B-BFE8-2B90-988B-CE5ACB3C0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 28">
            <a:extLst>
              <a:ext uri="{FF2B5EF4-FFF2-40B4-BE49-F238E27FC236}">
                <a16:creationId xmlns:a16="http://schemas.microsoft.com/office/drawing/2014/main" id="{23E5F779-4000-0CD8-7C1E-6E017AB5B0FD}"/>
              </a:ext>
            </a:extLst>
          </p:cNvPr>
          <p:cNvGrpSpPr/>
          <p:nvPr/>
        </p:nvGrpSpPr>
        <p:grpSpPr>
          <a:xfrm>
            <a:off x="0" y="92876"/>
            <a:ext cx="12192000" cy="2299855"/>
            <a:chOff x="0" y="92876"/>
            <a:chExt cx="12192000" cy="2299855"/>
          </a:xfrm>
        </p:grpSpPr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4DAD2855-5B1E-597F-83D7-294E0A52A946}"/>
                </a:ext>
              </a:extLst>
            </p:cNvPr>
            <p:cNvSpPr/>
            <p:nvPr/>
          </p:nvSpPr>
          <p:spPr>
            <a:xfrm>
              <a:off x="0" y="92876"/>
              <a:ext cx="12192000" cy="2299855"/>
            </a:xfrm>
            <a:prstGeom prst="rect">
              <a:avLst/>
            </a:prstGeom>
            <a:solidFill>
              <a:schemeClr val="bg1"/>
            </a:solidFill>
            <a:ln w="50800" cmpd="thickThin"/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6" name="Picture 12" descr="Türkiye-Kazakistan diplomatik ilişkilerinin 29'uncu yılı ...">
              <a:extLst>
                <a:ext uri="{FF2B5EF4-FFF2-40B4-BE49-F238E27FC236}">
                  <a16:creationId xmlns:a16="http://schemas.microsoft.com/office/drawing/2014/main" id="{480D4077-D5A2-45D1-0AE3-C67CF5A3E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63" y="295519"/>
              <a:ext cx="3808875" cy="191322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B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033BD4E5-FD7D-6757-DBEE-0C7A0D79D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4381" b="31154"/>
            <a:stretch>
              <a:fillRect/>
            </a:stretch>
          </p:blipFill>
          <p:spPr>
            <a:xfrm>
              <a:off x="141831" y="286081"/>
              <a:ext cx="4133333" cy="1922662"/>
            </a:xfrm>
            <a:prstGeom prst="rect">
              <a:avLst/>
            </a:prstGeom>
            <a:solidFill>
              <a:srgbClr val="060751"/>
            </a:solidFill>
            <a:scene3d>
              <a:camera prst="orthographicFront"/>
              <a:lightRig rig="threePt" dir="t"/>
            </a:scene3d>
            <a:sp3d>
              <a:bevelB prst="angle"/>
            </a:sp3d>
          </p:spPr>
        </p:pic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41919586-2423-49CF-08C6-29A744D4581C}"/>
              </a:ext>
            </a:extLst>
          </p:cNvPr>
          <p:cNvGrpSpPr/>
          <p:nvPr/>
        </p:nvGrpSpPr>
        <p:grpSpPr>
          <a:xfrm>
            <a:off x="7628416" y="276639"/>
            <a:ext cx="4421855" cy="1932104"/>
            <a:chOff x="7628416" y="276639"/>
            <a:chExt cx="4421855" cy="1932104"/>
          </a:xfrm>
        </p:grpSpPr>
        <p:pic>
          <p:nvPicPr>
            <p:cNvPr id="10" name="Resim 9" descr="daire, tasarım, sanat, taslak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5880E350-EC6C-3BF2-803D-40829D077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4016" y="276640"/>
              <a:ext cx="4066255" cy="19321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 prst="angle"/>
            </a:sp3d>
          </p:spPr>
        </p:pic>
        <p:pic>
          <p:nvPicPr>
            <p:cNvPr id="27" name="Resim 26" descr="mavi, meneviş mavisi, ekran görüntüsü, Majorelle Blue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1873A22A-F30F-DF27-FCBE-012AFFF90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8416" y="276639"/>
              <a:ext cx="357346" cy="1932103"/>
            </a:xfrm>
            <a:prstGeom prst="rect">
              <a:avLst/>
            </a:prstGeom>
          </p:spPr>
        </p:pic>
      </p:grpSp>
      <p:sp>
        <p:nvSpPr>
          <p:cNvPr id="2" name="Metin kutusu 1">
            <a:extLst>
              <a:ext uri="{FF2B5EF4-FFF2-40B4-BE49-F238E27FC236}">
                <a16:creationId xmlns:a16="http://schemas.microsoft.com/office/drawing/2014/main" id="{5422761F-F246-868B-D66B-877A0EFAD658}"/>
              </a:ext>
            </a:extLst>
          </p:cNvPr>
          <p:cNvSpPr txBox="1"/>
          <p:nvPr/>
        </p:nvSpPr>
        <p:spPr>
          <a:xfrm>
            <a:off x="340659" y="3429000"/>
            <a:ext cx="11709612" cy="1674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600" b="1" dirty="0">
                <a:solidFill>
                  <a:srgbClr val="73FEFF"/>
                </a:solidFill>
              </a:rPr>
              <a:t>BÖLÜM-2</a:t>
            </a:r>
          </a:p>
          <a:p>
            <a:pPr algn="ctr">
              <a:lnSpc>
                <a:spcPct val="150000"/>
              </a:lnSpc>
            </a:pPr>
            <a:r>
              <a:rPr lang="tr-TR" sz="3600" b="1" dirty="0">
                <a:solidFill>
                  <a:srgbClr val="73FEFF"/>
                </a:solidFill>
              </a:rPr>
              <a:t>CRINK EKSENİ VE İTTİFAKLARIN DÖNÜŞÜMÜ </a:t>
            </a:r>
          </a:p>
        </p:txBody>
      </p:sp>
    </p:spTree>
    <p:extLst>
      <p:ext uri="{BB962C8B-B14F-4D97-AF65-F5344CB8AC3E}">
        <p14:creationId xmlns:p14="http://schemas.microsoft.com/office/powerpoint/2010/main" val="2525773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DE8EF-A8AA-7DA7-4AE2-E9DB647A7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86645A04-FFC3-DBEB-FCEB-9F46EA6F06AA}"/>
              </a:ext>
            </a:extLst>
          </p:cNvPr>
          <p:cNvSpPr txBox="1"/>
          <p:nvPr/>
        </p:nvSpPr>
        <p:spPr>
          <a:xfrm>
            <a:off x="301487" y="4169336"/>
            <a:ext cx="11589026" cy="235622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ULUSLARARASI SİSTEMDE YENİ BİR BLOKLAŞMA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CRINK (ÇİN-RUSYA-İRAN-KUZEY KORE)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KLASİK İTTİFAK DEĞİL;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MÜŞTEREK SAVUNMA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(CASUS FOEDERIS) İÇERMEZ.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BUNA RAĞMEN AKTÖRLER ARASI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“UYUM AĞI”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HIZLA DERİNLEŞMEKTEDİR.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ASKERİ KOORDİNASYON ARTIŞI DİKKAT ÇEKİCİDİR.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ORTAK TATBİKATLAR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YILLIK 3,2’DEN (2002-2021)  9,5 ‘E ÇIKMIŞTIR (2022–2025).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E71ECA95-6786-F389-761C-D44024CD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5057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CRINK EKSENİ VE İTTİFAKLARIN DÖNÜŞÜMÜ </a:t>
            </a:r>
          </a:p>
        </p:txBody>
      </p:sp>
      <p:pic>
        <p:nvPicPr>
          <p:cNvPr id="25602" name="Picture 2" descr="Çin, Rusya, İran ve Kuzey Kore’den (CRINK) oluşan eksen, ABD’ye ve mevcut  küresel yönetişim mimarisine karşı daha sıkı bir işbirliği ağı gibi  duruyor. Bu yapının omurgasını Çin–Rusya hattının ...">
            <a:extLst>
              <a:ext uri="{FF2B5EF4-FFF2-40B4-BE49-F238E27FC236}">
                <a16:creationId xmlns:a16="http://schemas.microsoft.com/office/drawing/2014/main" id="{7B2340A2-7D5D-7405-27B5-B650008A1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85" y="759660"/>
            <a:ext cx="4374029" cy="34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118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6ABFF1-253A-4EE0-2E52-3F5EBE176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49C1B103-09EE-11F7-93F7-8AC57ECFEEAE}"/>
              </a:ext>
            </a:extLst>
          </p:cNvPr>
          <p:cNvSpPr txBox="1"/>
          <p:nvPr/>
        </p:nvSpPr>
        <p:spPr>
          <a:xfrm>
            <a:off x="301487" y="3739030"/>
            <a:ext cx="11589026" cy="2817887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UKRAYNA SAVAŞI,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CRINK EKSENİNİN GELİŞİMİNİ HIZLANDIRMIŞTIR.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EKSEN, ASKERÎ KAPASİTEYİ ARTIRAN VE YAPTIRIM ETKİSİNİ AZALTAN ESNEK BİR GÜVENLİK AĞI OLUŞTURMAKTADIR.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DİPLOMATİK MANEVRA ALANI GENİŞLERKEN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HİBRİT TEHDİTLER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ÇEŞİTLENMEKTEDİR.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İRAN–İSRAİL HATTI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YENİ BİR JEOPOLİTİK GERİLİM ALANI OLUŞTURMAKTADIR.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ÇATIŞMA,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ENERJİ PİYASALARI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ÜZERİNDEN KÜRESEL EKONOMİYİ ETKİLEMEKTEDİR.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29ABC76F-E91F-C819-97E2-EE40583A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5057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CRINK EKSENİ VE İTTİFAKLARIN DÖNÜŞÜMÜ </a:t>
            </a:r>
          </a:p>
        </p:txBody>
      </p:sp>
      <p:pic>
        <p:nvPicPr>
          <p:cNvPr id="27650" name="Picture 2" descr="The CRINK Threat: How China, Russia, Iran, and North Korea Undermine Global  Security Through Terrorism, Fentanyl, and Organized Crime -">
            <a:extLst>
              <a:ext uri="{FF2B5EF4-FFF2-40B4-BE49-F238E27FC236}">
                <a16:creationId xmlns:a16="http://schemas.microsoft.com/office/drawing/2014/main" id="{4D52B974-9293-1CCF-95B3-45802900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92" y="861382"/>
            <a:ext cx="5316415" cy="287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627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5DA271-996B-6479-EABC-C32B086CB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 28">
            <a:extLst>
              <a:ext uri="{FF2B5EF4-FFF2-40B4-BE49-F238E27FC236}">
                <a16:creationId xmlns:a16="http://schemas.microsoft.com/office/drawing/2014/main" id="{272B60A0-7C60-9DCE-C3E6-A11EEB3530C9}"/>
              </a:ext>
            </a:extLst>
          </p:cNvPr>
          <p:cNvGrpSpPr/>
          <p:nvPr/>
        </p:nvGrpSpPr>
        <p:grpSpPr>
          <a:xfrm>
            <a:off x="0" y="92876"/>
            <a:ext cx="12192000" cy="2299855"/>
            <a:chOff x="0" y="92876"/>
            <a:chExt cx="12192000" cy="2299855"/>
          </a:xfrm>
        </p:grpSpPr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6396609A-8D09-31C8-B2B8-EE703340091D}"/>
                </a:ext>
              </a:extLst>
            </p:cNvPr>
            <p:cNvSpPr/>
            <p:nvPr/>
          </p:nvSpPr>
          <p:spPr>
            <a:xfrm>
              <a:off x="0" y="92876"/>
              <a:ext cx="12192000" cy="2299855"/>
            </a:xfrm>
            <a:prstGeom prst="rect">
              <a:avLst/>
            </a:prstGeom>
            <a:solidFill>
              <a:schemeClr val="bg1"/>
            </a:solidFill>
            <a:ln w="50800" cmpd="thickThin"/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6" name="Picture 12" descr="Türkiye-Kazakistan diplomatik ilişkilerinin 29'uncu yılı ...">
              <a:extLst>
                <a:ext uri="{FF2B5EF4-FFF2-40B4-BE49-F238E27FC236}">
                  <a16:creationId xmlns:a16="http://schemas.microsoft.com/office/drawing/2014/main" id="{BD52FE83-9943-3C63-A567-2D1155513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63" y="295519"/>
              <a:ext cx="3808875" cy="191322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B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3DF68736-EFAD-FC1B-D6F7-94487E18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4381" b="31154"/>
            <a:stretch>
              <a:fillRect/>
            </a:stretch>
          </p:blipFill>
          <p:spPr>
            <a:xfrm>
              <a:off x="141831" y="286081"/>
              <a:ext cx="4133333" cy="1922662"/>
            </a:xfrm>
            <a:prstGeom prst="rect">
              <a:avLst/>
            </a:prstGeom>
            <a:solidFill>
              <a:srgbClr val="060751"/>
            </a:solidFill>
            <a:scene3d>
              <a:camera prst="orthographicFront"/>
              <a:lightRig rig="threePt" dir="t"/>
            </a:scene3d>
            <a:sp3d>
              <a:bevelB prst="angle"/>
            </a:sp3d>
          </p:spPr>
        </p:pic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5AA846EA-FBA4-43A2-E426-F5BF3F5FAE5D}"/>
              </a:ext>
            </a:extLst>
          </p:cNvPr>
          <p:cNvGrpSpPr/>
          <p:nvPr/>
        </p:nvGrpSpPr>
        <p:grpSpPr>
          <a:xfrm>
            <a:off x="7628416" y="276639"/>
            <a:ext cx="4421855" cy="1932104"/>
            <a:chOff x="7628416" y="276639"/>
            <a:chExt cx="4421855" cy="1932104"/>
          </a:xfrm>
        </p:grpSpPr>
        <p:pic>
          <p:nvPicPr>
            <p:cNvPr id="10" name="Resim 9" descr="daire, tasarım, sanat, taslak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36BA85BA-802C-00BA-63C4-2DF8B5197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4016" y="276640"/>
              <a:ext cx="4066255" cy="19321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 prst="angle"/>
            </a:sp3d>
          </p:spPr>
        </p:pic>
        <p:pic>
          <p:nvPicPr>
            <p:cNvPr id="27" name="Resim 26" descr="mavi, meneviş mavisi, ekran görüntüsü, Majorelle Blue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DDAAE3FF-4B7E-FEF9-94C8-1BD526F09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8416" y="276639"/>
              <a:ext cx="357346" cy="1932103"/>
            </a:xfrm>
            <a:prstGeom prst="rect">
              <a:avLst/>
            </a:prstGeom>
          </p:spPr>
        </p:pic>
      </p:grpSp>
      <p:sp>
        <p:nvSpPr>
          <p:cNvPr id="2" name="Dikdörtgen 1">
            <a:extLst>
              <a:ext uri="{FF2B5EF4-FFF2-40B4-BE49-F238E27FC236}">
                <a16:creationId xmlns:a16="http://schemas.microsoft.com/office/drawing/2014/main" id="{E4424202-590E-F8B8-A476-78EDE08543A6}"/>
              </a:ext>
            </a:extLst>
          </p:cNvPr>
          <p:cNvSpPr/>
          <p:nvPr/>
        </p:nvSpPr>
        <p:spPr>
          <a:xfrm>
            <a:off x="4929655" y="3612795"/>
            <a:ext cx="23326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GİRİŞ</a:t>
            </a:r>
          </a:p>
        </p:txBody>
      </p:sp>
    </p:spTree>
    <p:extLst>
      <p:ext uri="{BB962C8B-B14F-4D97-AF65-F5344CB8AC3E}">
        <p14:creationId xmlns:p14="http://schemas.microsoft.com/office/powerpoint/2010/main" val="637960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C0DC5-679C-A3EB-E797-AF4F03BE2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4EFB7EA4-990C-DE9B-A433-550ADE3207E1}"/>
              </a:ext>
            </a:extLst>
          </p:cNvPr>
          <p:cNvSpPr txBox="1"/>
          <p:nvPr/>
        </p:nvSpPr>
        <p:spPr>
          <a:xfrm>
            <a:off x="301487" y="4055553"/>
            <a:ext cx="11589026" cy="235622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RUSYA’NIN SAVAŞ EKONOMİSİ,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ÇİN TEDARİK ZİNCİRLERİNE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BAĞLIDIR.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MİKROÇİP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İTHALATININ %89’U ÇİN KAYNAKLIDIR.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İRAN’IN İHA PROGRAMI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ÇİN VE RUSYA TEKNOLOJİSİYLE GELİŞMEKTEDİR.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AKTÖRLER ARASI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TEKNOLOJİK VE ENDÜSTRİYEL BAĞIMLILIK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DERİNLEŞMEKTEDİR.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TEMEL SORU: BU YAPI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KALICI BİR BLOKLAŞMA MI, YOKSA PRAGMATİK BİR YAKINLAŞMA MI?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A589C7B2-4BC9-A8A6-E896-304C75BFF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5057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CRINK EKSENİ VE İTTİFAKLARIN DÖNÜŞÜMÜ </a:t>
            </a:r>
          </a:p>
        </p:txBody>
      </p:sp>
      <p:pic>
        <p:nvPicPr>
          <p:cNvPr id="29698" name="Picture 2" descr="Çin finansal blokzinciri uygulamalarının üçte birini tedarik zinciri  oluşturuyor - Blockchain Türkiye Platformu">
            <a:extLst>
              <a:ext uri="{FF2B5EF4-FFF2-40B4-BE49-F238E27FC236}">
                <a16:creationId xmlns:a16="http://schemas.microsoft.com/office/drawing/2014/main" id="{4FAA6F0D-D36A-9DC0-8821-4BE2D064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86" y="807412"/>
            <a:ext cx="4838700" cy="313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094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5ED8A6-CE3C-0D42-D4A1-E04AEFDDA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2B5E0E51-864C-82AA-0AC1-781040F07A5B}"/>
              </a:ext>
            </a:extLst>
          </p:cNvPr>
          <p:cNvSpPr txBox="1"/>
          <p:nvPr/>
        </p:nvSpPr>
        <p:spPr>
          <a:xfrm>
            <a:off x="301487" y="4178645"/>
            <a:ext cx="11589026" cy="235622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CRINK, ORTAK DEĞERLER ÜZERİNDEN DEĞİL, </a:t>
            </a:r>
            <a:r>
              <a:rPr kumimoji="0" lang="tr-TR" sz="2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ORTAK DÜŞMANLAR VE İŞLEMSEL ÇIKAR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ÜZERİNDEN BİR ARADA DURMAKTADIR.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 TABLO KARŞISINDA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TÜRKİYE VE KAZAKİSTAN’IN KONUMU AYRICA ÖNEM KAZANMAKTADIR.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HER İKİ ÜLKE DE CRINK EKSENİ İLE BATI İTTİFAKI ARASINDA BİR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DENGE POLİTİKASI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İZLEMEKTE, KENDİ MİLLİ ÇIKARLARINI MERKEZE ALAN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PRAGMATİK BİR DIŞ POLİTİKA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YÜRÜTMEKTEDİR.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8EFA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549A2AC5-FE27-4D52-6340-1EAAA1F8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5057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CRINK EKSENİ VE İTTİFAKLARIN DÖNÜŞÜMÜ </a:t>
            </a:r>
          </a:p>
        </p:txBody>
      </p:sp>
      <p:pic>
        <p:nvPicPr>
          <p:cNvPr id="2" name="Picture 2" descr="Türkiye-Kazakistan diplomatik ilişkilerinin 29'uncu yılı ...">
            <a:extLst>
              <a:ext uri="{FF2B5EF4-FFF2-40B4-BE49-F238E27FC236}">
                <a16:creationId xmlns:a16="http://schemas.microsoft.com/office/drawing/2014/main" id="{ED36292A-7E2E-D3D9-D2DD-D2C42B3C0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36" y="807412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56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E34C4B-4E89-3908-CB72-478B11C2F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 28">
            <a:extLst>
              <a:ext uri="{FF2B5EF4-FFF2-40B4-BE49-F238E27FC236}">
                <a16:creationId xmlns:a16="http://schemas.microsoft.com/office/drawing/2014/main" id="{E35431C7-7DFD-2195-BCF2-4F4D252C88D6}"/>
              </a:ext>
            </a:extLst>
          </p:cNvPr>
          <p:cNvGrpSpPr/>
          <p:nvPr/>
        </p:nvGrpSpPr>
        <p:grpSpPr>
          <a:xfrm>
            <a:off x="0" y="92876"/>
            <a:ext cx="12192000" cy="2299855"/>
            <a:chOff x="0" y="92876"/>
            <a:chExt cx="12192000" cy="2299855"/>
          </a:xfrm>
        </p:grpSpPr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F3D74183-6B9C-43CB-9B4E-94AFEE2F4473}"/>
                </a:ext>
              </a:extLst>
            </p:cNvPr>
            <p:cNvSpPr/>
            <p:nvPr/>
          </p:nvSpPr>
          <p:spPr>
            <a:xfrm>
              <a:off x="0" y="92876"/>
              <a:ext cx="12192000" cy="2299855"/>
            </a:xfrm>
            <a:prstGeom prst="rect">
              <a:avLst/>
            </a:prstGeom>
            <a:solidFill>
              <a:schemeClr val="bg1"/>
            </a:solidFill>
            <a:ln w="50800" cmpd="thickThin"/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6" name="Picture 12" descr="Türkiye-Kazakistan diplomatik ilişkilerinin 29'uncu yılı ...">
              <a:extLst>
                <a:ext uri="{FF2B5EF4-FFF2-40B4-BE49-F238E27FC236}">
                  <a16:creationId xmlns:a16="http://schemas.microsoft.com/office/drawing/2014/main" id="{25503AA0-65E8-CC94-4519-4B80D3822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63" y="295519"/>
              <a:ext cx="3808875" cy="191322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B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E4C3372F-DD25-3A31-F3EE-4EB610657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4381" b="31154"/>
            <a:stretch>
              <a:fillRect/>
            </a:stretch>
          </p:blipFill>
          <p:spPr>
            <a:xfrm>
              <a:off x="141831" y="286081"/>
              <a:ext cx="4133333" cy="1922662"/>
            </a:xfrm>
            <a:prstGeom prst="rect">
              <a:avLst/>
            </a:prstGeom>
            <a:solidFill>
              <a:srgbClr val="060751"/>
            </a:solidFill>
            <a:scene3d>
              <a:camera prst="orthographicFront"/>
              <a:lightRig rig="threePt" dir="t"/>
            </a:scene3d>
            <a:sp3d>
              <a:bevelB prst="angle"/>
            </a:sp3d>
          </p:spPr>
        </p:pic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251CF6B5-EF57-6BF8-2BE5-A286946F54B5}"/>
              </a:ext>
            </a:extLst>
          </p:cNvPr>
          <p:cNvGrpSpPr/>
          <p:nvPr/>
        </p:nvGrpSpPr>
        <p:grpSpPr>
          <a:xfrm>
            <a:off x="7628416" y="276639"/>
            <a:ext cx="4421855" cy="1932104"/>
            <a:chOff x="7628416" y="276639"/>
            <a:chExt cx="4421855" cy="1932104"/>
          </a:xfrm>
        </p:grpSpPr>
        <p:pic>
          <p:nvPicPr>
            <p:cNvPr id="10" name="Resim 9" descr="daire, tasarım, sanat, taslak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E0478A0B-B7A6-8DC5-F06F-EF44F9001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4016" y="276640"/>
              <a:ext cx="4066255" cy="19321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 prst="angle"/>
            </a:sp3d>
          </p:spPr>
        </p:pic>
        <p:pic>
          <p:nvPicPr>
            <p:cNvPr id="27" name="Resim 26" descr="mavi, meneviş mavisi, ekran görüntüsü, Majorelle Blue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CC5214B4-B16F-F01B-6916-410AA9BD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8416" y="276639"/>
              <a:ext cx="357346" cy="1932103"/>
            </a:xfrm>
            <a:prstGeom prst="rect">
              <a:avLst/>
            </a:prstGeom>
          </p:spPr>
        </p:pic>
      </p:grpSp>
      <p:sp>
        <p:nvSpPr>
          <p:cNvPr id="2" name="Metin kutusu 1">
            <a:extLst>
              <a:ext uri="{FF2B5EF4-FFF2-40B4-BE49-F238E27FC236}">
                <a16:creationId xmlns:a16="http://schemas.microsoft.com/office/drawing/2014/main" id="{18387DAF-D65A-679D-0EA9-040101FCC7FD}"/>
              </a:ext>
            </a:extLst>
          </p:cNvPr>
          <p:cNvSpPr txBox="1"/>
          <p:nvPr/>
        </p:nvSpPr>
        <p:spPr>
          <a:xfrm>
            <a:off x="323074" y="3212555"/>
            <a:ext cx="11564126" cy="2505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BÖLÜM-3</a:t>
            </a:r>
          </a:p>
          <a:p>
            <a:pPr algn="ctr">
              <a:lnSpc>
                <a:spcPct val="150000"/>
              </a:lnSpc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REKABETİN YENİ ALANLARI 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GÜVENLİK, EKONOMİ, TEKNOLOJİ  </a:t>
            </a:r>
          </a:p>
        </p:txBody>
      </p:sp>
    </p:spTree>
    <p:extLst>
      <p:ext uri="{BB962C8B-B14F-4D97-AF65-F5344CB8AC3E}">
        <p14:creationId xmlns:p14="http://schemas.microsoft.com/office/powerpoint/2010/main" val="2830656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0E4225-C705-B5FD-3F04-79AEA3968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EF88F001-64BD-C206-2CF5-91DE00425A50}"/>
              </a:ext>
            </a:extLst>
          </p:cNvPr>
          <p:cNvSpPr txBox="1"/>
          <p:nvPr/>
        </p:nvSpPr>
        <p:spPr>
          <a:xfrm>
            <a:off x="301487" y="4178645"/>
            <a:ext cx="11589026" cy="235622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21. YÜZYILIN İKİNCİ ÇEYREĞİNE GİRİLMESİ İLE BİRLİKTE ULUSLARARASI SİSTEM,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DÜŞÜK YOĞUNLUKLU ÇATIŞMALARIN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TERÖRİZMLE MÜCADELE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ODAKLI GÜVENLİK OKUMASININ BELİRLEYİCİ OLDUĞU BİR DÖNEMİ GERİDE BIRAKMAKTADIR.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DEVLETLER ARASI REKABETİN,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KONVANSİYONEL HARP RİSKİNİN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 TEKNOLOJİ İLE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MİNERAL JEOPOLİTİĞİNİN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İÇ İÇE GEÇTİĞİ DAHA SERT BİR STRATEJİK EVREYE GİRMEKTEDİR. 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5B6F5FB8-ACEE-D124-D4A9-13B2B277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REKABETİN YENİ ALANLARI</a:t>
            </a: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FBCAFB0C-162C-F209-B6FA-5DA7B0B2E6FA}"/>
              </a:ext>
            </a:extLst>
          </p:cNvPr>
          <p:cNvGrpSpPr/>
          <p:nvPr/>
        </p:nvGrpSpPr>
        <p:grpSpPr>
          <a:xfrm>
            <a:off x="1" y="1073637"/>
            <a:ext cx="12203523" cy="3129096"/>
            <a:chOff x="1" y="1073637"/>
            <a:chExt cx="12203523" cy="3129096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154A8030-5A61-6277-559A-88A3697F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5125" y="1073637"/>
              <a:ext cx="6438399" cy="3129095"/>
            </a:xfrm>
            <a:prstGeom prst="rect">
              <a:avLst/>
            </a:prstGeom>
          </p:spPr>
        </p:pic>
        <p:pic>
          <p:nvPicPr>
            <p:cNvPr id="33796" name="Picture 4" descr="Picture background">
              <a:extLst>
                <a:ext uri="{FF2B5EF4-FFF2-40B4-BE49-F238E27FC236}">
                  <a16:creationId xmlns:a16="http://schemas.microsoft.com/office/drawing/2014/main" id="{93C5F04D-D9BA-8F37-B6DF-351D7D3F24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0"/>
            <a:stretch>
              <a:fillRect/>
            </a:stretch>
          </p:blipFill>
          <p:spPr bwMode="auto">
            <a:xfrm>
              <a:off x="1" y="1081718"/>
              <a:ext cx="6160954" cy="3121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4778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267C41-3F98-F3B8-25A1-D5DE68D6B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58E18F41-9DA6-2D85-5BAD-6E6A5FD7B2BC}"/>
              </a:ext>
            </a:extLst>
          </p:cNvPr>
          <p:cNvSpPr txBox="1"/>
          <p:nvPr/>
        </p:nvSpPr>
        <p:spPr>
          <a:xfrm>
            <a:off x="301487" y="3884379"/>
            <a:ext cx="11589026" cy="2817887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 DÖNÜŞÜM, GÜÇ DENGELERİNİN DAĞILIMINI YENİDEN BELİRLEMEKTE; KARAR ALMA SÜREÇLERİNİ ETKİLEYEN TEHDİT ALGILARININ, İTTİFAK İLİŞKİLERİNİN, TEDARİK ZİNCİRLERİNİN VE BİLGİ/ALGI EKOSİSTEMİNİN NİTELİĞİNİ DE KÖKTEN DÖNÜŞTÜRMEKTEDİR.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ARTIK KRİZLER; KARA-HAVA-DENİZ ALANLARININ YANI SIRA SİBER UZAY, UZAY TABANLI AĞLAR, KRİTİK MİNERALLER VE BÜYÜK VERİ-ALGORİTMA ÜSTÜNLÜĞÜ ÜZERİNDEN ÇOK KATMANLI BİÇİMDE EŞ ZAMANLI YAŞANMAKTADIR. 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82AA0354-5B0F-A5E1-E57E-6EBA86844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REKABETİN YENİ ALANLARI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1E0ACBCE-00CC-5D75-4173-FC762619E80C}"/>
              </a:ext>
            </a:extLst>
          </p:cNvPr>
          <p:cNvGrpSpPr/>
          <p:nvPr/>
        </p:nvGrpSpPr>
        <p:grpSpPr>
          <a:xfrm>
            <a:off x="1321777" y="1069384"/>
            <a:ext cx="9527932" cy="2693700"/>
            <a:chOff x="-1280747" y="948088"/>
            <a:chExt cx="9527932" cy="2693700"/>
          </a:xfrm>
        </p:grpSpPr>
        <p:pic>
          <p:nvPicPr>
            <p:cNvPr id="35842" name="Picture 2" descr="ULUSAL SİBER GÜVENLİKTE YENİ TREND: UZAY VE SİBER BİRİMLER - CyberMag">
              <a:extLst>
                <a:ext uri="{FF2B5EF4-FFF2-40B4-BE49-F238E27FC236}">
                  <a16:creationId xmlns:a16="http://schemas.microsoft.com/office/drawing/2014/main" id="{69F017A6-CF20-B181-11E4-EEA614B08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219" y="948089"/>
              <a:ext cx="4763966" cy="2693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4" name="Picture 4" descr="Güvenlik Sistemleri - Link">
              <a:extLst>
                <a:ext uri="{FF2B5EF4-FFF2-40B4-BE49-F238E27FC236}">
                  <a16:creationId xmlns:a16="http://schemas.microsoft.com/office/drawing/2014/main" id="{DD011678-A51F-0511-E7BD-FF7F4345A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0747" y="948088"/>
              <a:ext cx="4763966" cy="2693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8810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C12AE-D010-D588-746E-C0F7610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C5C88017-94D3-2E12-0C4C-1E8163E323AA}"/>
              </a:ext>
            </a:extLst>
          </p:cNvPr>
          <p:cNvSpPr txBox="1"/>
          <p:nvPr/>
        </p:nvSpPr>
        <p:spPr>
          <a:xfrm>
            <a:off x="301487" y="3884379"/>
            <a:ext cx="11589026" cy="235622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BELİRSİZLİK,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REKABETİN BİR ENSTRÜMANI HALİNE GELMİŞTİR.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STRATEJİK ORTAM, ARTAN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ÖNGÖRÜLEMEZLİKLE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TANIMLANMAKTADIR.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REKABET, KLASİK ASKERÎ GÜÇTEN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YENİ NESİL TEKNOLOJİLERE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GENİŞLEMİŞTİR.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YAPAY ZEKÂ, OTONOM SİSTEMLER, ELEKTRONİK HARP VE UZAY KAPASİTELERİ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BELİRLEYİCİDİR.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SAVAŞIN EŞİĞİ BELİRSİZLEŞMİŞ,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TIRMANMA RİSKİ DAHA KARMAŞIK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HALE GELMİŞTİR.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75D83CCD-C816-8225-B9F9-96AB67B1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REKABETİN YENİ ALANLARI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A8EA9C17-5BE8-450B-5864-DC274AA6EE8A}"/>
              </a:ext>
            </a:extLst>
          </p:cNvPr>
          <p:cNvGrpSpPr/>
          <p:nvPr/>
        </p:nvGrpSpPr>
        <p:grpSpPr>
          <a:xfrm>
            <a:off x="1561507" y="1000844"/>
            <a:ext cx="9068986" cy="2619071"/>
            <a:chOff x="301487" y="878787"/>
            <a:chExt cx="9068986" cy="2619071"/>
          </a:xfrm>
        </p:grpSpPr>
        <p:pic>
          <p:nvPicPr>
            <p:cNvPr id="37891" name="Picture 3" descr="Belirsizlik İçerisinde Çalışma Dürtüsü Üzerine: Belirsizliği Ertelemek">
              <a:extLst>
                <a:ext uri="{FF2B5EF4-FFF2-40B4-BE49-F238E27FC236}">
                  <a16:creationId xmlns:a16="http://schemas.microsoft.com/office/drawing/2014/main" id="{4EBAA568-D8E5-F1A7-B168-073BFEEA5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87" y="948089"/>
              <a:ext cx="5099538" cy="2549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3" name="Picture 5" descr="Milli Ic Kapsamında Yapay Zekâ, Kuantum ve Otonom Sistemler Tatbikati  (alfa) İçin Bilgi İstek Dokümanı">
              <a:extLst>
                <a:ext uri="{FF2B5EF4-FFF2-40B4-BE49-F238E27FC236}">
                  <a16:creationId xmlns:a16="http://schemas.microsoft.com/office/drawing/2014/main" id="{99F64C52-E29D-DBFB-B9B6-637827947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1025" y="878787"/>
              <a:ext cx="3969448" cy="258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1315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608217-A153-49CC-9F3A-31A30E713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522FB21-EF42-14A3-CEFF-8E06D332D04D}"/>
              </a:ext>
            </a:extLst>
          </p:cNvPr>
          <p:cNvSpPr txBox="1"/>
          <p:nvPr/>
        </p:nvSpPr>
        <p:spPr>
          <a:xfrm>
            <a:off x="301487" y="3422714"/>
            <a:ext cx="11589026" cy="327955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JEOPOLİTİK EĞİLİMLER VE KRİZ TETİKLEYİCİLERİ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BÜTÜNCÜL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ANALİZ EDİLMELİDİR.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BELİRSİZLİĞİN ARTTIĞI BU DÖNEMDE GÜVENLİK PARADİGMASI,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YÜKSEK YOĞUNLUKLU DEVLET REKABETİNE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KAYMIŞTIR.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GEÇMİŞTE RUSYA’YI ORTAK GÖREN YAKLAŞIMLAR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SİYASİ VE ASKERÎ OLARAK ÇÖKMÜŞTÜR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NATO’NUN ÖNCEKİ STRATEJİK KABULLER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İ, RUSYA’NIN AGRESİF HATLARINI YETERİNCE OKUYAMAMIŞTIR.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 YANILSAMA,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KIRIM’IN İLHAKI VE UKRAYNA SAVAŞINA GİDEN SÜRECİ KOLAYLAŞTIRMIŞTIR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C521E09E-AAD5-3A41-14FD-CBA8F642E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REKABETİN YENİ ALANLARI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EC1DB710-DC58-45D4-2414-9379F8EBBFB5}"/>
              </a:ext>
            </a:extLst>
          </p:cNvPr>
          <p:cNvGrpSpPr/>
          <p:nvPr/>
        </p:nvGrpSpPr>
        <p:grpSpPr>
          <a:xfrm>
            <a:off x="301487" y="948088"/>
            <a:ext cx="11890513" cy="2094049"/>
            <a:chOff x="0" y="837032"/>
            <a:chExt cx="10607789" cy="1502052"/>
          </a:xfrm>
        </p:grpSpPr>
        <p:pic>
          <p:nvPicPr>
            <p:cNvPr id="39938" name="Picture 2" descr="Kırım - Rusya demiryolu köprüsü: Avrupa ve Ukrayna, Moskova'yı kınadı - BBC  News Türkçe">
              <a:extLst>
                <a:ext uri="{FF2B5EF4-FFF2-40B4-BE49-F238E27FC236}">
                  <a16:creationId xmlns:a16="http://schemas.microsoft.com/office/drawing/2014/main" id="{B3642044-77E8-EEBC-5CFE-2DEB27A65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7475" y="837032"/>
              <a:ext cx="2670314" cy="1502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2" name="Picture 6">
              <a:extLst>
                <a:ext uri="{FF2B5EF4-FFF2-40B4-BE49-F238E27FC236}">
                  <a16:creationId xmlns:a16="http://schemas.microsoft.com/office/drawing/2014/main" id="{AB797DCB-7B78-0596-56E2-6B5739063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837032"/>
              <a:ext cx="4965674" cy="146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4" name="Picture 8" descr="NATO-Russia: is there a future? - CERIS">
              <a:extLst>
                <a:ext uri="{FF2B5EF4-FFF2-40B4-BE49-F238E27FC236}">
                  <a16:creationId xmlns:a16="http://schemas.microsoft.com/office/drawing/2014/main" id="{0E0F25FC-29B4-2427-BA27-DF711BAF0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7032"/>
              <a:ext cx="2971801" cy="146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4557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ED951-C5F7-F3AC-F658-F1B4056B6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5ACE9110-4BAD-64BA-119C-403662319395}"/>
              </a:ext>
            </a:extLst>
          </p:cNvPr>
          <p:cNvSpPr txBox="1"/>
          <p:nvPr/>
        </p:nvSpPr>
        <p:spPr>
          <a:xfrm>
            <a:off x="301487" y="3639880"/>
            <a:ext cx="11589026" cy="2817887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ÇİN, UZUN SÜRE YALNIZCA EKONOMİK BİR AKTÖR OLARAK DEĞERLENDİRİLMİŞ; TEKNOLOJİK, ASKERÎ VE TEDARİK ZİNCİRİ TEMELLİ STRATEJİK YÜKSELİŞİ ÖNGÖRÜLEMEMİŞTİR.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NATO’NUN 2022 STRATEJİK KONSEPTİ’NDE ÇİN’İ İLK KEZ “MEYDAN OKUMA” OLARAK TANIMLAMASI, BU GECİKMİŞ FARKINDALIĞIN GÖSTERGESİDİR.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BENZER ANALİTİK SAPMALAR,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NATO İLE SINIRLI KALMAMIŞ; ABD, BİRLEŞİK KRALLIK VE FRANSA’NIN MİLLÎ GÜVENLİK BELGELERİNE DE YANSIMIŞTIR.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0F2D231A-3B75-388A-3E91-9629BD2F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REKABETİN YENİ ALANLARI</a:t>
            </a:r>
          </a:p>
        </p:txBody>
      </p:sp>
      <p:pic>
        <p:nvPicPr>
          <p:cNvPr id="41986" name="Picture 2" descr="Çin'in yükselişi | Düşünce Günlüğü Haberleri">
            <a:extLst>
              <a:ext uri="{FF2B5EF4-FFF2-40B4-BE49-F238E27FC236}">
                <a16:creationId xmlns:a16="http://schemas.microsoft.com/office/drawing/2014/main" id="{AC57C296-1D9F-8B53-3DEB-0DE713324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948089"/>
            <a:ext cx="4584700" cy="257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749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0821E0-ADB7-603C-E814-C611FB6B3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94E01444-F0D4-0A0F-C5A2-01CADEE79D81}"/>
              </a:ext>
            </a:extLst>
          </p:cNvPr>
          <p:cNvSpPr txBox="1"/>
          <p:nvPr/>
        </p:nvSpPr>
        <p:spPr>
          <a:xfrm>
            <a:off x="301487" y="3726118"/>
            <a:ext cx="11589026" cy="2817887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2008–2013 DÖNEMİ BELGELERİ, AVRUPA-ATLANTİK ALANDA DEVLETLER ARASI HARP RİSKİNİ DÜŞÜK GÖREN ORTAK BİR VARSAYIMA DAYANMIŞTIR.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GELİNEN NOKTADA NATO VE BATI SAVUNMA PLANLAMASI, JEOPOLİTİK DEĞERLENDİRME VE STRATEJİK ÖNGÖRÜDE CİDDİ BİR GECİKME YAŞAMIŞTIR.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 YANILGI, RUSYA, ÇİN, İRAN VE YÜKSEK YOĞUNLUKLU DEVLET REKABETİNE İLİŞKİN TEHDİTLERİN ZAMANINDA DOĞRU OKUNAMAMASINA YOL AÇMIŞTIR.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F4E4BF22-EA44-8E7F-5F14-DB285E9C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REKABETİN YENİ ALANLARI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6B9AA8F3-2A00-756B-EFE7-0A7966427A7A}"/>
              </a:ext>
            </a:extLst>
          </p:cNvPr>
          <p:cNvGrpSpPr/>
          <p:nvPr/>
        </p:nvGrpSpPr>
        <p:grpSpPr>
          <a:xfrm>
            <a:off x="1408426" y="1061120"/>
            <a:ext cx="9375148" cy="2551967"/>
            <a:chOff x="1" y="1071559"/>
            <a:chExt cx="9375148" cy="2551967"/>
          </a:xfrm>
        </p:grpSpPr>
        <p:pic>
          <p:nvPicPr>
            <p:cNvPr id="43010" name="Picture 2" descr="TASAM | NATO'nun Geleceği ve ABD'nin Etkisi">
              <a:extLst>
                <a:ext uri="{FF2B5EF4-FFF2-40B4-BE49-F238E27FC236}">
                  <a16:creationId xmlns:a16="http://schemas.microsoft.com/office/drawing/2014/main" id="{2507AE21-2C87-4609-BF60-91E749554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071559"/>
              <a:ext cx="4838318" cy="241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012" name="Picture 4" descr="Rusya: NATO, 2030 yılına kadar Rusya ile askeri çatışmaya hazırlanıyor -  Baran Dergisi - Baran-Haber-Görüş">
              <a:extLst>
                <a:ext uri="{FF2B5EF4-FFF2-40B4-BE49-F238E27FC236}">
                  <a16:creationId xmlns:a16="http://schemas.microsoft.com/office/drawing/2014/main" id="{40D5041D-DF1B-0D10-B83C-EBA46876B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318" y="1071559"/>
              <a:ext cx="4536831" cy="2551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1911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757CF1-15DD-44BC-C041-C5B15B2BF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3DEEF59B-4470-AC78-DE96-9D73E7C7908E}"/>
              </a:ext>
            </a:extLst>
          </p:cNvPr>
          <p:cNvSpPr txBox="1"/>
          <p:nvPr/>
        </p:nvSpPr>
        <p:spPr>
          <a:xfrm>
            <a:off x="301487" y="2961049"/>
            <a:ext cx="11589026" cy="3741217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REKABET, EKONOMİ, TİCARET VE TEKNOLOJİYE YAYILMIŞTIR.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YAPTIRIMLAR, ASKERÎ ETKİYE YAKIN STRATEJİK ARAÇLARA DÖNÜŞMÜŞTÜR.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TİCARET, DİPLOMASİ ARACI OLMAKTAN ÇIKIP GÜÇ MÜCADELESİNİN PARÇASI HALİNE GELMİŞTİR.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YAPAY ZEKÂ, YARI İLETKENLER VE VERİ KONTROLÜ DOĞRUDAN GÜÇ UNSURUDUR.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VERİYİ KONTROL EDEN, EKONOMİK VE STRATEJİK KARARLARI YÖNLENDİRMEKTEDİR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ENERJİ VE YENİLENEBİLİR DÖNÜŞÜM, JEOPOLİTİK REKABETİN MERKEZİNDEDİR.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KAZAKİSTAN, ENERJİ VE LOJİSTİK KAPASİTESİYLE KRİTİK BİR AKTÖRDÜR.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2F26536C-28BA-ECE3-B3FC-CF1A27E69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REKABETİN YENİ ALANLARI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EF48168A-2C2B-0694-43D6-3EEFF9D5B5FC}"/>
              </a:ext>
            </a:extLst>
          </p:cNvPr>
          <p:cNvGrpSpPr/>
          <p:nvPr/>
        </p:nvGrpSpPr>
        <p:grpSpPr>
          <a:xfrm>
            <a:off x="633044" y="775159"/>
            <a:ext cx="10920045" cy="2303092"/>
            <a:chOff x="756139" y="775159"/>
            <a:chExt cx="10920045" cy="2303092"/>
          </a:xfrm>
        </p:grpSpPr>
        <p:pic>
          <p:nvPicPr>
            <p:cNvPr id="45058" name="Picture 2" descr="How Data Became the New Oil | Doctor Shah posted on the topic | LinkedIn">
              <a:extLst>
                <a:ext uri="{FF2B5EF4-FFF2-40B4-BE49-F238E27FC236}">
                  <a16:creationId xmlns:a16="http://schemas.microsoft.com/office/drawing/2014/main" id="{221804AE-531D-FBD9-1420-EE6B83C47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139" y="823851"/>
              <a:ext cx="2145324" cy="2137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0" name="Picture 4" descr="Data Is The New Oil: How Shell Has Become A Data-Driven And AI-Enabled  Business | Bernard Marr">
              <a:extLst>
                <a:ext uri="{FF2B5EF4-FFF2-40B4-BE49-F238E27FC236}">
                  <a16:creationId xmlns:a16="http://schemas.microsoft.com/office/drawing/2014/main" id="{5E8B1DA0-1CDD-7AB0-D0AA-D48C67777F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463" y="872542"/>
              <a:ext cx="3399692" cy="2039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2" name="Picture 6" descr="Power, Trade, and War | Princeton University Press">
              <a:extLst>
                <a:ext uri="{FF2B5EF4-FFF2-40B4-BE49-F238E27FC236}">
                  <a16:creationId xmlns:a16="http://schemas.microsoft.com/office/drawing/2014/main" id="{8DB5B25A-3859-0D13-4A72-BF96FFB3A2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91"/>
            <a:stretch>
              <a:fillRect/>
            </a:stretch>
          </p:blipFill>
          <p:spPr bwMode="auto">
            <a:xfrm>
              <a:off x="6096000" y="775159"/>
              <a:ext cx="1957754" cy="2303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4" name="Picture 8" descr="Balance of Trade, Balance of Power | Cato Institute">
              <a:extLst>
                <a:ext uri="{FF2B5EF4-FFF2-40B4-BE49-F238E27FC236}">
                  <a16:creationId xmlns:a16="http://schemas.microsoft.com/office/drawing/2014/main" id="{BA585D84-FC35-E8F1-D12B-06D96E62F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6859" y="948088"/>
              <a:ext cx="3669325" cy="2063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9463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32DC61-5545-14BE-E61F-205B2FECD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3" y="217863"/>
            <a:ext cx="11589026" cy="1033669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060751"/>
                </a:solidFill>
              </a:rPr>
              <a:t>GEÇİŞ DÖNEMİ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4D79A52-27DB-2857-4073-9E47861EB59D}"/>
              </a:ext>
            </a:extLst>
          </p:cNvPr>
          <p:cNvSpPr txBox="1"/>
          <p:nvPr/>
        </p:nvSpPr>
        <p:spPr>
          <a:xfrm>
            <a:off x="203753" y="3627423"/>
            <a:ext cx="11589026" cy="280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tr-TR" sz="2400" b="1" dirty="0">
                <a:solidFill>
                  <a:srgbClr val="0070C0"/>
                </a:solidFill>
              </a:rPr>
              <a:t>DÜNYAMIZ, JEOPOLİTİK EĞİLİMLERİN HIZLA DEĞİŞTİĞİ, TEKNOLOJİK DÖNÜŞÜMÜN SAVAŞIN DOĞASINI YENİDEN TANIMLADIĞI VE KÜRESEL GÜÇ REKABETİNİN YENİ ALANLARA YAYILDIĞI BİR DÖNEMDEN GEÇMEKTEDİR.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tr-TR" sz="2400" b="1" dirty="0">
                <a:solidFill>
                  <a:schemeClr val="accent2">
                    <a:lumMod val="75000"/>
                  </a:schemeClr>
                </a:solidFill>
              </a:rPr>
              <a:t>21. YÜZYILIN İKİNCİ ÇEYREĞİNE GİRDİĞİ BU DÖNEMDE ULUSLARARASI SİSTEM</a:t>
            </a:r>
            <a:r>
              <a:rPr lang="tr-TR" sz="2400" b="1" dirty="0"/>
              <a:t>, TARİHİN AKIŞINDA SIK RASTLANMAYAN BİR </a:t>
            </a:r>
            <a:r>
              <a:rPr lang="tr-TR" sz="2400" b="1" dirty="0">
                <a:ln>
                  <a:solidFill>
                    <a:srgbClr val="FF0000"/>
                  </a:solidFill>
                </a:ln>
              </a:rPr>
              <a:t>KIRILMAYA </a:t>
            </a:r>
            <a:r>
              <a:rPr lang="tr-TR" sz="2400" b="1" dirty="0"/>
              <a:t>TANIKLIK ETMEKTEDİR. </a:t>
            </a:r>
          </a:p>
        </p:txBody>
      </p:sp>
      <p:grpSp>
        <p:nvGrpSpPr>
          <p:cNvPr id="10" name="Grup 9">
            <a:extLst>
              <a:ext uri="{FF2B5EF4-FFF2-40B4-BE49-F238E27FC236}">
                <a16:creationId xmlns:a16="http://schemas.microsoft.com/office/drawing/2014/main" id="{DA37FF1B-1590-BA69-85C8-DC7C1CDB55F3}"/>
              </a:ext>
            </a:extLst>
          </p:cNvPr>
          <p:cNvGrpSpPr/>
          <p:nvPr/>
        </p:nvGrpSpPr>
        <p:grpSpPr>
          <a:xfrm>
            <a:off x="2096906" y="1519942"/>
            <a:ext cx="7998188" cy="1449238"/>
            <a:chOff x="862642" y="1777041"/>
            <a:chExt cx="7998188" cy="1449238"/>
          </a:xfrm>
        </p:grpSpPr>
        <p:sp>
          <p:nvSpPr>
            <p:cNvPr id="7" name="Yuvarlatılmış Dikdörtgen 6">
              <a:extLst>
                <a:ext uri="{FF2B5EF4-FFF2-40B4-BE49-F238E27FC236}">
                  <a16:creationId xmlns:a16="http://schemas.microsoft.com/office/drawing/2014/main" id="{4B96E73F-FFAE-2024-CE3A-89B515DCB4A9}"/>
                </a:ext>
              </a:extLst>
            </p:cNvPr>
            <p:cNvSpPr/>
            <p:nvPr/>
          </p:nvSpPr>
          <p:spPr>
            <a:xfrm>
              <a:off x="862642" y="1777042"/>
              <a:ext cx="2501660" cy="144923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JEOPOLİTİK EĞİLİMLER</a:t>
              </a:r>
            </a:p>
          </p:txBody>
        </p:sp>
        <p:sp>
          <p:nvSpPr>
            <p:cNvPr id="8" name="Yuvarlatılmış Dikdörtgen 7">
              <a:extLst>
                <a:ext uri="{FF2B5EF4-FFF2-40B4-BE49-F238E27FC236}">
                  <a16:creationId xmlns:a16="http://schemas.microsoft.com/office/drawing/2014/main" id="{61FE7091-AC2C-5B9B-ACC0-A82075A1C544}"/>
                </a:ext>
              </a:extLst>
            </p:cNvPr>
            <p:cNvSpPr/>
            <p:nvPr/>
          </p:nvSpPr>
          <p:spPr>
            <a:xfrm>
              <a:off x="3610906" y="1777041"/>
              <a:ext cx="2501660" cy="144923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TEKNOLOJİK DÖNÜŞÜM</a:t>
              </a:r>
            </a:p>
          </p:txBody>
        </p:sp>
        <p:sp>
          <p:nvSpPr>
            <p:cNvPr id="9" name="Yuvarlatılmış Dikdörtgen 8">
              <a:extLst>
                <a:ext uri="{FF2B5EF4-FFF2-40B4-BE49-F238E27FC236}">
                  <a16:creationId xmlns:a16="http://schemas.microsoft.com/office/drawing/2014/main" id="{DF718ADE-2A3A-7B6F-278A-FB004AE3C844}"/>
                </a:ext>
              </a:extLst>
            </p:cNvPr>
            <p:cNvSpPr/>
            <p:nvPr/>
          </p:nvSpPr>
          <p:spPr>
            <a:xfrm>
              <a:off x="6359170" y="1777041"/>
              <a:ext cx="2501660" cy="144923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KÜRESEL GÜÇ REKABETİ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701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7E979-BFFB-A9EE-BD70-EDFC41406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46735831-6545-C59D-577D-7AFC191B5DBE}"/>
              </a:ext>
            </a:extLst>
          </p:cNvPr>
          <p:cNvSpPr txBox="1"/>
          <p:nvPr/>
        </p:nvSpPr>
        <p:spPr>
          <a:xfrm>
            <a:off x="301487" y="3422714"/>
            <a:ext cx="11589026" cy="327955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SAVAŞ,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HİBRİT VE ÇOK BOYUTLU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HALE GELMİŞTİR.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SİBER SALDIRILAR, DRONLAR VE ALTYAPI HEDEFLERİ BELİRLEYİCİDİR.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SAVAŞ, İLAN EDİLMEDEN YÜRÜTÜLEBİLMEKTEDİR.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ENERJİ, FİNANS VE ELEKTRONİK SİSTEMLER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DOĞRUDAN HEDEF HALİNE GELMİŞTİR.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BİLGİ VE ALGI YÖNETİMİ, STRATEJİK BİR SİLAH HALİNE GELMİŞTİR.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KRİTİK MİNERALLER,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CAYDIRICILIĞIN YENİ BELİRLEYİCİSİDİR.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BÜYÜK GÜÇ REKABETİ,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KAYNAKLARA ERİŞİM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ÜZERİNDEN ŞEKİLLENMEKTEDİR.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8D2B9EB7-195B-704A-7B06-147DCFB53CC3}"/>
              </a:ext>
            </a:extLst>
          </p:cNvPr>
          <p:cNvGrpSpPr/>
          <p:nvPr/>
        </p:nvGrpSpPr>
        <p:grpSpPr>
          <a:xfrm>
            <a:off x="0" y="-6286"/>
            <a:ext cx="12192000" cy="3471798"/>
            <a:chOff x="65286" y="-6286"/>
            <a:chExt cx="11825227" cy="3471798"/>
          </a:xfrm>
        </p:grpSpPr>
        <p:pic>
          <p:nvPicPr>
            <p:cNvPr id="5" name="Resim 4" descr="metin, memeli, ekran görüntüsü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062C48AD-691B-3E17-93D2-D191543A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86" y="-1"/>
              <a:ext cx="5710943" cy="3465513"/>
            </a:xfrm>
            <a:prstGeom prst="rect">
              <a:avLst/>
            </a:prstGeom>
          </p:spPr>
        </p:pic>
        <p:pic>
          <p:nvPicPr>
            <p:cNvPr id="47106" name="Picture 2" descr="Türkiye'nin SİHA Teknolojisi Nasıl Tartışılıyor?">
              <a:extLst>
                <a:ext uri="{FF2B5EF4-FFF2-40B4-BE49-F238E27FC236}">
                  <a16:creationId xmlns:a16="http://schemas.microsoft.com/office/drawing/2014/main" id="{2AE40836-CDE8-1C3B-48F6-5BFC5386A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275" y="-6286"/>
              <a:ext cx="6091238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7447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63E3E5-95D4-97D0-6F94-1B5640EF3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 28">
            <a:extLst>
              <a:ext uri="{FF2B5EF4-FFF2-40B4-BE49-F238E27FC236}">
                <a16:creationId xmlns:a16="http://schemas.microsoft.com/office/drawing/2014/main" id="{891C9691-4955-88D5-790B-003B326595FB}"/>
              </a:ext>
            </a:extLst>
          </p:cNvPr>
          <p:cNvGrpSpPr/>
          <p:nvPr/>
        </p:nvGrpSpPr>
        <p:grpSpPr>
          <a:xfrm>
            <a:off x="0" y="92876"/>
            <a:ext cx="12192000" cy="2299855"/>
            <a:chOff x="0" y="92876"/>
            <a:chExt cx="12192000" cy="2299855"/>
          </a:xfrm>
        </p:grpSpPr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F00F1916-024F-E75D-C6C8-4B35D506E0D4}"/>
                </a:ext>
              </a:extLst>
            </p:cNvPr>
            <p:cNvSpPr/>
            <p:nvPr/>
          </p:nvSpPr>
          <p:spPr>
            <a:xfrm>
              <a:off x="0" y="92876"/>
              <a:ext cx="12192000" cy="2299855"/>
            </a:xfrm>
            <a:prstGeom prst="rect">
              <a:avLst/>
            </a:prstGeom>
            <a:solidFill>
              <a:schemeClr val="bg1"/>
            </a:solidFill>
            <a:ln w="50800" cmpd="thickThin"/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6" name="Picture 12" descr="Türkiye-Kazakistan diplomatik ilişkilerinin 29'uncu yılı ...">
              <a:extLst>
                <a:ext uri="{FF2B5EF4-FFF2-40B4-BE49-F238E27FC236}">
                  <a16:creationId xmlns:a16="http://schemas.microsoft.com/office/drawing/2014/main" id="{83CCE1BE-33CA-33AD-918B-131CA80AC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63" y="295519"/>
              <a:ext cx="3808875" cy="191322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B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8F2776BB-B450-EA3A-8A03-19B2DA665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4381" b="31154"/>
            <a:stretch>
              <a:fillRect/>
            </a:stretch>
          </p:blipFill>
          <p:spPr>
            <a:xfrm>
              <a:off x="141831" y="286081"/>
              <a:ext cx="4133333" cy="1922662"/>
            </a:xfrm>
            <a:prstGeom prst="rect">
              <a:avLst/>
            </a:prstGeom>
            <a:solidFill>
              <a:srgbClr val="060751"/>
            </a:solidFill>
            <a:scene3d>
              <a:camera prst="orthographicFront"/>
              <a:lightRig rig="threePt" dir="t"/>
            </a:scene3d>
            <a:sp3d>
              <a:bevelB prst="angle"/>
            </a:sp3d>
          </p:spPr>
        </p:pic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C75CC04A-AA93-4B69-D2EA-DBEA94D36479}"/>
              </a:ext>
            </a:extLst>
          </p:cNvPr>
          <p:cNvGrpSpPr/>
          <p:nvPr/>
        </p:nvGrpSpPr>
        <p:grpSpPr>
          <a:xfrm>
            <a:off x="7628416" y="276639"/>
            <a:ext cx="4421855" cy="1932104"/>
            <a:chOff x="7628416" y="276639"/>
            <a:chExt cx="4421855" cy="1932104"/>
          </a:xfrm>
        </p:grpSpPr>
        <p:pic>
          <p:nvPicPr>
            <p:cNvPr id="10" name="Resim 9" descr="daire, tasarım, sanat, taslak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956CBE0E-D614-F9CA-4D71-9824AD41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4016" y="276640"/>
              <a:ext cx="4066255" cy="19321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 prst="angle"/>
            </a:sp3d>
          </p:spPr>
        </p:pic>
        <p:pic>
          <p:nvPicPr>
            <p:cNvPr id="27" name="Resim 26" descr="mavi, meneviş mavisi, ekran görüntüsü, Majorelle Blue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EE32E580-13A7-C967-ED0B-E94721EE9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8416" y="276639"/>
              <a:ext cx="357346" cy="1932103"/>
            </a:xfrm>
            <a:prstGeom prst="rect">
              <a:avLst/>
            </a:prstGeom>
          </p:spPr>
        </p:pic>
      </p:grpSp>
      <p:sp>
        <p:nvSpPr>
          <p:cNvPr id="2" name="Metin kutusu 1">
            <a:extLst>
              <a:ext uri="{FF2B5EF4-FFF2-40B4-BE49-F238E27FC236}">
                <a16:creationId xmlns:a16="http://schemas.microsoft.com/office/drawing/2014/main" id="{3E60CEE5-6CCA-5D33-5697-F779B63A5FA1}"/>
              </a:ext>
            </a:extLst>
          </p:cNvPr>
          <p:cNvSpPr txBox="1"/>
          <p:nvPr/>
        </p:nvSpPr>
        <p:spPr>
          <a:xfrm>
            <a:off x="313937" y="3429000"/>
            <a:ext cx="11564126" cy="1674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BÖLÜM-4</a:t>
            </a:r>
          </a:p>
          <a:p>
            <a:pPr algn="ctr">
              <a:lnSpc>
                <a:spcPct val="150000"/>
              </a:lnSpc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ORTA KORİDOR VE TÜRK DÜNYASI </a:t>
            </a:r>
          </a:p>
        </p:txBody>
      </p:sp>
    </p:spTree>
    <p:extLst>
      <p:ext uri="{BB962C8B-B14F-4D97-AF65-F5344CB8AC3E}">
        <p14:creationId xmlns:p14="http://schemas.microsoft.com/office/powerpoint/2010/main" val="1169912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5197AB-1D0C-4E96-22E6-BF13887EA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7C89DB8A-E486-EA1F-E453-6D02AF3D6F66}"/>
              </a:ext>
            </a:extLst>
          </p:cNvPr>
          <p:cNvSpPr txBox="1"/>
          <p:nvPr/>
        </p:nvSpPr>
        <p:spPr>
          <a:xfrm>
            <a:off x="301487" y="4288825"/>
            <a:ext cx="11589026" cy="235622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ORTA KORİDOR,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ÇİN’DEN BAŞLAYIP HAZAR DENİZİ’NE ULAŞAN, ORADAN TÜRKİYE’YE GİREN VE AVRUPA’YA BAĞLANAN BİR TİCARET HATTIDIR.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KAZAKİSTAN, BU HATTIN COĞRAFİ VE LOJİSTİK MERKEZİDİR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DÜNYA BANKASI’NA GÖRE, 2030 YILINA KADAR BU KORİDORDA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TAŞINAN YÜK HACMİNİN ÜÇ KATINA ÇIKARAK 11 MİLYON TONA ULAŞMASI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TRANSİT SÜRESİNİN İSE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50-53 GÜNDEN 25 GÜNE İNMESİ HEDEFLENMEKTEDİR.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F7AF78AC-00C9-8709-F8F8-CC41B4A91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ORTA KORİDOR VE TÜRK DÜNYASI</a:t>
            </a:r>
          </a:p>
        </p:txBody>
      </p:sp>
      <p:pic>
        <p:nvPicPr>
          <p:cNvPr id="50178" name="Picture 2" descr="ORTA KORİDOR'DA GELİŞEN TRANSİT GÜZERGAHLAR">
            <a:extLst>
              <a:ext uri="{FF2B5EF4-FFF2-40B4-BE49-F238E27FC236}">
                <a16:creationId xmlns:a16="http://schemas.microsoft.com/office/drawing/2014/main" id="{EE87FBA9-F444-E10D-F22F-DB981EBB4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84" y="788045"/>
            <a:ext cx="6899031" cy="32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041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D6E617-2C90-ABE3-C5A0-79A8BD7B3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64208139-972B-92D9-5E63-F81CE41B50F0}"/>
              </a:ext>
            </a:extLst>
          </p:cNvPr>
          <p:cNvSpPr txBox="1"/>
          <p:nvPr/>
        </p:nvSpPr>
        <p:spPr>
          <a:xfrm>
            <a:off x="116863" y="3660283"/>
            <a:ext cx="11987212" cy="2817887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TÜRKİYE,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ORTA KORİDOR’UN BATIYA AÇILAN KAPISIDIR.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İSTANBUL VE ÇANAKKALE BOĞAZLARI, KARADENİZ İLE AKDENİZ ARASINDAKİ TEK SU YOLUDUR.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TÜRKİYE’NİN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LOJİSTİK SEKTÖRÜ GENİŞ VE DİNAMİKTİR.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KARA VE HAVA YOLU AĞI GELİŞMİŞTİR.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SİHA’LARDAN DENİZALTILARA KADAR YENİ NESİL HARP TEKNOLOJİLERİNDE HIZLI ADAPTASYON YETENEĞİ,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TÜRKİYE’Yİ SADECE BÖLGESEL DEĞİL, KÜRESEL BİR OYUNCU YAPMAKTADIR.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AA615B5E-9D15-9117-9AC1-CAA467FB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ORTA KORİDOR VE TÜRK DÜNYASI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BE0D1BCA-1723-737D-4302-35ACC2E45160}"/>
              </a:ext>
            </a:extLst>
          </p:cNvPr>
          <p:cNvGrpSpPr/>
          <p:nvPr/>
        </p:nvGrpSpPr>
        <p:grpSpPr>
          <a:xfrm>
            <a:off x="-12270" y="955137"/>
            <a:ext cx="12216540" cy="2242581"/>
            <a:chOff x="498938" y="948089"/>
            <a:chExt cx="12216540" cy="2242581"/>
          </a:xfrm>
        </p:grpSpPr>
        <p:pic>
          <p:nvPicPr>
            <p:cNvPr id="52226" name="Picture 2">
              <a:extLst>
                <a:ext uri="{FF2B5EF4-FFF2-40B4-BE49-F238E27FC236}">
                  <a16:creationId xmlns:a16="http://schemas.microsoft.com/office/drawing/2014/main" id="{640566CA-DA63-09E8-B46A-94FC2AF0E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657" y="948089"/>
              <a:ext cx="4767906" cy="2242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30" name="Picture 6" descr="Milli denizaltı STM500'ün üretim faaliyetlerine başlanıyor">
              <a:extLst>
                <a:ext uri="{FF2B5EF4-FFF2-40B4-BE49-F238E27FC236}">
                  <a16:creationId xmlns:a16="http://schemas.microsoft.com/office/drawing/2014/main" id="{69179D26-8C9C-79B4-78B7-93AF4A2F5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4928" y="962186"/>
              <a:ext cx="3750550" cy="2109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32" name="Picture 8" descr="Almanya'da milli SİHA Bayraktar TB2'ye övgü">
              <a:extLst>
                <a:ext uri="{FF2B5EF4-FFF2-40B4-BE49-F238E27FC236}">
                  <a16:creationId xmlns:a16="http://schemas.microsoft.com/office/drawing/2014/main" id="{D23F797B-B6B3-C5ED-7BE4-7D1CAD947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38" y="962186"/>
              <a:ext cx="3725719" cy="2095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228" name="Picture 4" descr="Türk bayrağı 150 cm x 225 cm">
            <a:extLst>
              <a:ext uri="{FF2B5EF4-FFF2-40B4-BE49-F238E27FC236}">
                <a16:creationId xmlns:a16="http://schemas.microsoft.com/office/drawing/2014/main" id="{F9A156BF-5295-E576-2006-846A1590A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7" y="134589"/>
            <a:ext cx="1470902" cy="77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ürk bayrağı 150 cm x 225 cm">
            <a:extLst>
              <a:ext uri="{FF2B5EF4-FFF2-40B4-BE49-F238E27FC236}">
                <a16:creationId xmlns:a16="http://schemas.microsoft.com/office/drawing/2014/main" id="{C03445B7-CE5D-4E47-EA99-61DD81EFF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995" y="102269"/>
            <a:ext cx="1470902" cy="77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96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DE3C0A-0316-C8D2-A2E7-C55346DF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6D50E1C1-C2E5-F2C9-2779-DE0189B98222}"/>
              </a:ext>
            </a:extLst>
          </p:cNvPr>
          <p:cNvSpPr txBox="1"/>
          <p:nvPr/>
        </p:nvSpPr>
        <p:spPr>
          <a:xfrm>
            <a:off x="301487" y="1217861"/>
            <a:ext cx="7031296" cy="4664547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ORTA KORİDOR SADECE BİR TİCARET HATTI DEĞİLDİR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ORTA KORİDOR, JEOPOLİTİK OLARAK “NÖTR” BİR KORİDOR DEĞİLDİR.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CRINK EKSENİ (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RUSYA, İRAN, ÇİN, KUZEY KORE) BU KORİDORU KENDİ ETKİ ALANLARININ PARÇASI GÖRMEKTEDİR.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ORTA KORİDOR, BU EKSENİ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BYPASS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ETMEK İSTEYENLER İÇİN BİR ALTERNATİFTİR, AYNI ZAMANDA ÇİN’İN </a:t>
            </a:r>
            <a:b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KUŞAK YOL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GİRİŞİMİYLE DE ENTEGREDİR.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ÜZERİNDE BÜYÜK GÜÇ REKABETİ VARDIR.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00360C18-CAFE-F469-A2A9-C345D767E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ORTA KORİDOR VE TÜRK DÜNYASI</a:t>
            </a:r>
          </a:p>
        </p:txBody>
      </p:sp>
      <p:pic>
        <p:nvPicPr>
          <p:cNvPr id="54274" name="Picture 2" descr="KUŞAK-YOL ORTA KORİDORU, İPEK YOLUNA CAN SUYU VERECEKTİR – SASAM">
            <a:extLst>
              <a:ext uri="{FF2B5EF4-FFF2-40B4-BE49-F238E27FC236}">
                <a16:creationId xmlns:a16="http://schemas.microsoft.com/office/drawing/2014/main" id="{AC44784D-A4E5-B069-FF2E-17D28BF78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31" y="1145804"/>
            <a:ext cx="4522176" cy="260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Çin Kuşak Yol Projesi ve Orta Asya'daki Güvenlik Tehditleri">
            <a:extLst>
              <a:ext uri="{FF2B5EF4-FFF2-40B4-BE49-F238E27FC236}">
                <a16:creationId xmlns:a16="http://schemas.microsoft.com/office/drawing/2014/main" id="{1D6D0ACA-5FA1-E605-40F6-B9C59A94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70" y="3747850"/>
            <a:ext cx="4497438" cy="247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76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49908D-9F52-3E3A-67EC-7340690DC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B9B04FCC-29CD-5A18-8272-365E986CA869}"/>
              </a:ext>
            </a:extLst>
          </p:cNvPr>
          <p:cNvSpPr txBox="1"/>
          <p:nvPr/>
        </p:nvSpPr>
        <p:spPr>
          <a:xfrm>
            <a:off x="301485" y="3915086"/>
            <a:ext cx="11589027" cy="2817887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ORTA KORİDOR ÜLKELERİ, BİRBİRLERİNE OLAN BAĞIMLILIĞI STRATEJİK BİR AVANTAJ OLARAK GÖRMELİ, ANCAK TEK BİR AKTÖRE BAĞIMLILIĞI RİSK OLARAK YÖNETMELİDİR.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KAZAKİSTAN VE TÜRKİYE, BU DENGEYİ KURABİLECEK İKİ ÜLKEDİR. TÜRKİYE’NİN JEOSTRATEJİK ÖNEMİ ARTIK TARTIŞILMAZ BİR GERÇEKTİR.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ÜÇ KITANIN KESİŞİM NOKTASINDA, ENERJİ HATLARININ MERKEZİNDE VE BÖLGESEL KRİZLERİN TAM ORTASINDA BİR “İSTİKRAR ADASI” VE “DENGELEYİCİ GÜÇ” ROLÜNÜ ÜSTLENMEKTEDİR.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ED7B8D8F-0614-6F8A-3DE0-C7BF0B6A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ORTA KORİDOR VE TÜRK DÜNYASI</a:t>
            </a:r>
          </a:p>
        </p:txBody>
      </p:sp>
      <p:pic>
        <p:nvPicPr>
          <p:cNvPr id="2" name="Picture 2" descr="ORTA KORİDOR'DA GELİŞEN TRANSİT GÜZERGAHLAR">
            <a:extLst>
              <a:ext uri="{FF2B5EF4-FFF2-40B4-BE49-F238E27FC236}">
                <a16:creationId xmlns:a16="http://schemas.microsoft.com/office/drawing/2014/main" id="{459FAA3F-6CA1-6144-0CED-477F334ED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59" y="815282"/>
            <a:ext cx="6502735" cy="306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554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2E175D-CD74-53E8-E3DC-483D28568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C586763E-E768-A55B-54AB-5CC2847CD9F8}"/>
              </a:ext>
            </a:extLst>
          </p:cNvPr>
          <p:cNvSpPr txBox="1"/>
          <p:nvPr/>
        </p:nvSpPr>
        <p:spPr>
          <a:xfrm>
            <a:off x="301487" y="4224124"/>
            <a:ext cx="11589026" cy="235622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TÜRKİYE VE KAZAKİSTAN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ARASINDAKİ STRATEJİK İŞ BİRLİĞİ, TÜRK DÜNYASI’NIN SADECE KÜLTÜREL DEĞİL, EKONOMİK VE STRATEJİK BİR BLOK OLARAK YÜKSELMESİNİN DE ANAHTARIDIR.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 DEVLETLERİ TEŞKİLATI,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 YENİ DÜNYADA ETKİN BİR BLOK HALİNE GELECEK POTANSİYELE SAHİPTİR.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1687DCA8-E89D-000B-473A-267AED3B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5573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ORTA KORİDOR VE TÜRK DÜNYASI</a:t>
            </a: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40055D1B-30FA-1E65-2B16-ACFBF2246B1A}"/>
              </a:ext>
            </a:extLst>
          </p:cNvPr>
          <p:cNvGrpSpPr/>
          <p:nvPr/>
        </p:nvGrpSpPr>
        <p:grpSpPr>
          <a:xfrm>
            <a:off x="1487341" y="1070009"/>
            <a:ext cx="9186838" cy="2892391"/>
            <a:chOff x="623676" y="948089"/>
            <a:chExt cx="10148122" cy="3429000"/>
          </a:xfrm>
        </p:grpSpPr>
        <p:pic>
          <p:nvPicPr>
            <p:cNvPr id="4" name="Picture 2" descr="Türkiye-Kazakistan diplomatik ilişkilerinin 29'uncu yılı ...">
              <a:extLst>
                <a:ext uri="{FF2B5EF4-FFF2-40B4-BE49-F238E27FC236}">
                  <a16:creationId xmlns:a16="http://schemas.microsoft.com/office/drawing/2014/main" id="{C67A9CC0-0902-7BB9-F567-80FECFB02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76" y="948089"/>
              <a:ext cx="6096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Türk Devletleri Teşkilatı - Vikipedi">
              <a:extLst>
                <a:ext uri="{FF2B5EF4-FFF2-40B4-BE49-F238E27FC236}">
                  <a16:creationId xmlns:a16="http://schemas.microsoft.com/office/drawing/2014/main" id="{CC8685EA-0847-3883-E561-DAA0616C1C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6" t="11204" r="12562"/>
            <a:stretch>
              <a:fillRect/>
            </a:stretch>
          </p:blipFill>
          <p:spPr bwMode="auto">
            <a:xfrm>
              <a:off x="6719676" y="948089"/>
              <a:ext cx="4052122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7606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2DABA3-508C-1783-F994-D90AC77C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 28">
            <a:extLst>
              <a:ext uri="{FF2B5EF4-FFF2-40B4-BE49-F238E27FC236}">
                <a16:creationId xmlns:a16="http://schemas.microsoft.com/office/drawing/2014/main" id="{A3A9A261-206F-B029-B9E9-930193C8E76C}"/>
              </a:ext>
            </a:extLst>
          </p:cNvPr>
          <p:cNvGrpSpPr/>
          <p:nvPr/>
        </p:nvGrpSpPr>
        <p:grpSpPr>
          <a:xfrm>
            <a:off x="0" y="92876"/>
            <a:ext cx="12192000" cy="2299855"/>
            <a:chOff x="0" y="92876"/>
            <a:chExt cx="12192000" cy="2299855"/>
          </a:xfrm>
        </p:grpSpPr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96C00225-526B-EAF1-B415-5D2AE17EF850}"/>
                </a:ext>
              </a:extLst>
            </p:cNvPr>
            <p:cNvSpPr/>
            <p:nvPr/>
          </p:nvSpPr>
          <p:spPr>
            <a:xfrm>
              <a:off x="0" y="92876"/>
              <a:ext cx="12192000" cy="2299855"/>
            </a:xfrm>
            <a:prstGeom prst="rect">
              <a:avLst/>
            </a:prstGeom>
            <a:solidFill>
              <a:schemeClr val="bg1"/>
            </a:solidFill>
            <a:ln w="50800" cmpd="thickThin"/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6" name="Picture 12" descr="Türkiye-Kazakistan diplomatik ilişkilerinin 29'uncu yılı ...">
              <a:extLst>
                <a:ext uri="{FF2B5EF4-FFF2-40B4-BE49-F238E27FC236}">
                  <a16:creationId xmlns:a16="http://schemas.microsoft.com/office/drawing/2014/main" id="{68DD116F-B9EE-7294-9B81-28450C8D6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63" y="295519"/>
              <a:ext cx="3808875" cy="191322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B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8012C663-2C6F-8234-0AC3-38430A5B9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4381" b="31154"/>
            <a:stretch>
              <a:fillRect/>
            </a:stretch>
          </p:blipFill>
          <p:spPr>
            <a:xfrm>
              <a:off x="141831" y="286081"/>
              <a:ext cx="4133333" cy="1922662"/>
            </a:xfrm>
            <a:prstGeom prst="rect">
              <a:avLst/>
            </a:prstGeom>
            <a:solidFill>
              <a:srgbClr val="060751"/>
            </a:solidFill>
            <a:scene3d>
              <a:camera prst="orthographicFront"/>
              <a:lightRig rig="threePt" dir="t"/>
            </a:scene3d>
            <a:sp3d>
              <a:bevelB prst="angle"/>
            </a:sp3d>
          </p:spPr>
        </p:pic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CDA1DE48-C532-F9CB-AC6A-3D41E6785EB9}"/>
              </a:ext>
            </a:extLst>
          </p:cNvPr>
          <p:cNvGrpSpPr/>
          <p:nvPr/>
        </p:nvGrpSpPr>
        <p:grpSpPr>
          <a:xfrm>
            <a:off x="7628416" y="276639"/>
            <a:ext cx="4421855" cy="1932104"/>
            <a:chOff x="7628416" y="276639"/>
            <a:chExt cx="4421855" cy="1932104"/>
          </a:xfrm>
        </p:grpSpPr>
        <p:pic>
          <p:nvPicPr>
            <p:cNvPr id="10" name="Resim 9" descr="daire, tasarım, sanat, taslak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1540061D-9924-BFFE-64D0-505D610DC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4016" y="276640"/>
              <a:ext cx="4066255" cy="19321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 prst="angle"/>
            </a:sp3d>
          </p:spPr>
        </p:pic>
        <p:pic>
          <p:nvPicPr>
            <p:cNvPr id="27" name="Resim 26" descr="mavi, meneviş mavisi, ekran görüntüsü, Majorelle Blue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3BA8B946-3781-36D0-4ACD-5E186CF7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8416" y="276639"/>
              <a:ext cx="357346" cy="1932103"/>
            </a:xfrm>
            <a:prstGeom prst="rect">
              <a:avLst/>
            </a:prstGeom>
          </p:spPr>
        </p:pic>
      </p:grpSp>
      <p:sp>
        <p:nvSpPr>
          <p:cNvPr id="2" name="Metin kutusu 1">
            <a:extLst>
              <a:ext uri="{FF2B5EF4-FFF2-40B4-BE49-F238E27FC236}">
                <a16:creationId xmlns:a16="http://schemas.microsoft.com/office/drawing/2014/main" id="{310474CF-7606-C4FA-DE91-6D0AD2048CE9}"/>
              </a:ext>
            </a:extLst>
          </p:cNvPr>
          <p:cNvSpPr txBox="1"/>
          <p:nvPr/>
        </p:nvSpPr>
        <p:spPr>
          <a:xfrm>
            <a:off x="313937" y="3429000"/>
            <a:ext cx="11564126" cy="1674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BÖLÜM-5</a:t>
            </a:r>
          </a:p>
          <a:p>
            <a:pPr algn="ctr">
              <a:lnSpc>
                <a:spcPct val="150000"/>
              </a:lnSpc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BELİRSİZLİKTE LİDERLİK VE KAMU YÖNETİMİ  </a:t>
            </a:r>
          </a:p>
        </p:txBody>
      </p:sp>
    </p:spTree>
    <p:extLst>
      <p:ext uri="{BB962C8B-B14F-4D97-AF65-F5344CB8AC3E}">
        <p14:creationId xmlns:p14="http://schemas.microsoft.com/office/powerpoint/2010/main" val="2078765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5C5E3-F9A9-9539-68E9-E658CD89C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13B629E-A539-EF44-C218-9443A52AD7B8}"/>
              </a:ext>
            </a:extLst>
          </p:cNvPr>
          <p:cNvSpPr txBox="1"/>
          <p:nvPr/>
        </p:nvSpPr>
        <p:spPr>
          <a:xfrm>
            <a:off x="301487" y="2930569"/>
            <a:ext cx="11589026" cy="3741217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BELİRSİZLİK, RİSK OLMAKTAN ÇIKARAK ULUSLARARASI REKABETİ ŞEKİLLENDİREN BİR FAKTÖRE DÖNÜŞMÜŞTÜR.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 ORTAMDA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STRATEJİK ÖNGÖRÜ KAPASİTESİ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DEVLETLERİN GÜVENLİK VE DIŞ POLİTİKA PERFORMANSINI BELİRLEYEN TEMEL UNSURDUR.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KÜRESEL TİCARET ARTIŞI SÜRERKEN (%2,2), TON-MİL ARTIŞI (%5,9) TİCARET AKIŞLARININ JEOPOLİTİK NEDENLERLE YENİDEN YAPILANDIĞINI GÖSTERMEKTEDİR.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TEK TEDARİKÇİYE BAĞIMLILIK AZALMAKTA;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“ÇİN+1” STRATEJİSİYLE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ÜRETİM ALTERNATİF MERKEZLERE KAYMAKTADIR.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9CD46B91-0418-D52B-E9A4-D18C826F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8621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BELİRSİZLİKTE LİDERLİK VE KAMU YÖNETİMİ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379C837-2DCE-C643-4119-E9840D524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0" y="948089"/>
            <a:ext cx="3383280" cy="192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23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3B7E57-DB03-05BE-15D5-DC1430205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93745126-2F45-1F84-B0D0-0A8037937583}"/>
              </a:ext>
            </a:extLst>
          </p:cNvPr>
          <p:cNvSpPr txBox="1"/>
          <p:nvPr/>
        </p:nvSpPr>
        <p:spPr>
          <a:xfrm>
            <a:off x="301487" y="2886505"/>
            <a:ext cx="11589026" cy="327955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YÖNETİM KURUMLARINA DUYULAN GÜVEN ZAYIFLAMAKTADIR.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G7 ÜLKELERİNDE YAPILAN ARAŞTIRMALAR, HÜKÜMETLERİN GELECEK NESİLLERİ DAHA KÖTÜ BİR DURUMA GETİRECEĞİNE İNANANLARIN ÇOĞUNLUKTA OLDUĞUNU GÖSTERMEKTEDİR.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İNSANLAR, SİYASİ SİSTEMLERİ AŞIRI BÜROKRATİK, YARGISALLAŞMIŞ VE DEĞİŞİME KAPALI OLARAK ALGILAMAKTADIR.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 DURUM,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KARARLARIN ETKİNLİĞİNİ DOĞRUDAN ETKİLEYEN BİR MEŞRUİYET SORUNU YARATMAKTADIR.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E3DE458B-23A1-D44C-48F4-699514F7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8621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BELİRSİZLİKTE LİDERLİK VE KAMU YÖNETİMİ</a:t>
            </a: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9170BD28-3718-A60C-22B2-6F6D3686E956}"/>
              </a:ext>
            </a:extLst>
          </p:cNvPr>
          <p:cNvGrpSpPr/>
          <p:nvPr/>
        </p:nvGrpSpPr>
        <p:grpSpPr>
          <a:xfrm>
            <a:off x="2857500" y="1136984"/>
            <a:ext cx="6477000" cy="1591105"/>
            <a:chOff x="1188720" y="1295400"/>
            <a:chExt cx="5608320" cy="1036320"/>
          </a:xfrm>
        </p:grpSpPr>
        <p:sp>
          <p:nvSpPr>
            <p:cNvPr id="2" name="Yuvarlatılmış Dikdörtgen 1">
              <a:extLst>
                <a:ext uri="{FF2B5EF4-FFF2-40B4-BE49-F238E27FC236}">
                  <a16:creationId xmlns:a16="http://schemas.microsoft.com/office/drawing/2014/main" id="{6F928D86-2672-59C6-BD4E-2B55FBF27995}"/>
                </a:ext>
              </a:extLst>
            </p:cNvPr>
            <p:cNvSpPr/>
            <p:nvPr/>
          </p:nvSpPr>
          <p:spPr>
            <a:xfrm>
              <a:off x="1188720" y="1295400"/>
              <a:ext cx="1676400" cy="103632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GÜVEN SORUNU</a:t>
              </a:r>
            </a:p>
          </p:txBody>
        </p:sp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F01D181D-4291-BC09-E0A4-1D160D8DABA6}"/>
                </a:ext>
              </a:extLst>
            </p:cNvPr>
            <p:cNvSpPr/>
            <p:nvPr/>
          </p:nvSpPr>
          <p:spPr>
            <a:xfrm>
              <a:off x="3154680" y="1295400"/>
              <a:ext cx="1676400" cy="103632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MEŞRUİYET SORUNU</a:t>
              </a:r>
            </a:p>
          </p:txBody>
        </p:sp>
        <p:sp>
          <p:nvSpPr>
            <p:cNvPr id="5" name="Yuvarlatılmış Dikdörtgen 4">
              <a:extLst>
                <a:ext uri="{FF2B5EF4-FFF2-40B4-BE49-F238E27FC236}">
                  <a16:creationId xmlns:a16="http://schemas.microsoft.com/office/drawing/2014/main" id="{CFB1831E-2179-F9E0-30FB-37EDCA1C47B1}"/>
                </a:ext>
              </a:extLst>
            </p:cNvPr>
            <p:cNvSpPr/>
            <p:nvPr/>
          </p:nvSpPr>
          <p:spPr>
            <a:xfrm>
              <a:off x="5120640" y="1295400"/>
              <a:ext cx="1676400" cy="103632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DEĞİŞİME KAPALILIK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125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2F022C-AF15-D79F-8CEC-081576165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 12">
            <a:extLst>
              <a:ext uri="{FF2B5EF4-FFF2-40B4-BE49-F238E27FC236}">
                <a16:creationId xmlns:a16="http://schemas.microsoft.com/office/drawing/2014/main" id="{5E3244B6-8054-9F14-C522-62A17EB647F1}"/>
              </a:ext>
            </a:extLst>
          </p:cNvPr>
          <p:cNvGrpSpPr/>
          <p:nvPr/>
        </p:nvGrpSpPr>
        <p:grpSpPr>
          <a:xfrm>
            <a:off x="0" y="776421"/>
            <a:ext cx="12257187" cy="4330700"/>
            <a:chOff x="-41693" y="1241424"/>
            <a:chExt cx="12257187" cy="4330700"/>
          </a:xfrm>
        </p:grpSpPr>
        <p:pic>
          <p:nvPicPr>
            <p:cNvPr id="11" name="Resim 10" descr="metin, çizim, çizgi film, tasarım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48F466EE-911D-22A0-178E-8301D2410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13394" y="1241424"/>
              <a:ext cx="4102100" cy="4330700"/>
            </a:xfrm>
            <a:prstGeom prst="rect">
              <a:avLst/>
            </a:prstGeom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393EEE8E-57FB-28F1-A1AC-350CBA782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693" y="1263650"/>
              <a:ext cx="8236789" cy="4308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Metin kutusu 5">
            <a:extLst>
              <a:ext uri="{FF2B5EF4-FFF2-40B4-BE49-F238E27FC236}">
                <a16:creationId xmlns:a16="http://schemas.microsoft.com/office/drawing/2014/main" id="{47F56E7F-53E7-3922-3EA3-8043C027F6B4}"/>
              </a:ext>
            </a:extLst>
          </p:cNvPr>
          <p:cNvSpPr txBox="1"/>
          <p:nvPr/>
        </p:nvSpPr>
        <p:spPr>
          <a:xfrm>
            <a:off x="301487" y="5081251"/>
            <a:ext cx="11589026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 EYLÜL SONRASI DÖNEMİN DÜŞÜK YOĞUNLUKLU ÇATIŞMALAR VE TERÖRİZMLE MÜCADELE MERKEZLİ STRATEJİK OKUMALARI, YERİNİ DEVLETLER ARASI REKABETİN SERT GEOMETRİSİNE BIRAKMIŞTIR.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0FF98CB-B296-85F8-941C-D0AE1D1F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22632"/>
            <a:ext cx="11589026" cy="67601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GEÇİŞ DÖNEMİ</a:t>
            </a:r>
          </a:p>
        </p:txBody>
      </p:sp>
    </p:spTree>
    <p:extLst>
      <p:ext uri="{BB962C8B-B14F-4D97-AF65-F5344CB8AC3E}">
        <p14:creationId xmlns:p14="http://schemas.microsoft.com/office/powerpoint/2010/main" val="411924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265FD2-0645-63F1-A42C-0A0D3ABA5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8589B80D-ACFD-EAAB-E6AA-EC82C121CD3F}"/>
              </a:ext>
            </a:extLst>
          </p:cNvPr>
          <p:cNvSpPr txBox="1"/>
          <p:nvPr/>
        </p:nvSpPr>
        <p:spPr>
          <a:xfrm>
            <a:off x="301487" y="3722924"/>
            <a:ext cx="11589026" cy="235622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 ORTAMDA LİDERLİK ÜÇ TEMEL YETKİNLİĞE DAYANMAKTADIR: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ÖNGÖRÜ (SENARYO TEMELLİ HAZIRLIK),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KOORDİNASYON (KURUMLAR ARASI ENTEGRE KARAR ALMA),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İLETİŞİM (DEZENFORMASYON ORTAMINDA GÜVENİ KORUMA).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808F093B-1061-6531-E000-25DECEEA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8621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BELİRSİZLİKTE LİDERLİK VE KAMU YÖNETİMİ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AE4F3DB5-AAB5-CEFA-8892-53C5824A6A14}"/>
              </a:ext>
            </a:extLst>
          </p:cNvPr>
          <p:cNvGrpSpPr/>
          <p:nvPr/>
        </p:nvGrpSpPr>
        <p:grpSpPr>
          <a:xfrm>
            <a:off x="2506980" y="1136984"/>
            <a:ext cx="7185660" cy="1971976"/>
            <a:chOff x="1188720" y="1295400"/>
            <a:chExt cx="5608320" cy="1036320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F51B4C25-3C4D-D68D-12D7-D62DF0111883}"/>
                </a:ext>
              </a:extLst>
            </p:cNvPr>
            <p:cNvSpPr/>
            <p:nvPr/>
          </p:nvSpPr>
          <p:spPr>
            <a:xfrm>
              <a:off x="1188720" y="1295400"/>
              <a:ext cx="1676400" cy="103632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ÖNGÖRÜ</a:t>
              </a:r>
            </a:p>
          </p:txBody>
        </p:sp>
        <p:sp>
          <p:nvSpPr>
            <p:cNvPr id="5" name="Yuvarlatılmış Dikdörtgen 4">
              <a:extLst>
                <a:ext uri="{FF2B5EF4-FFF2-40B4-BE49-F238E27FC236}">
                  <a16:creationId xmlns:a16="http://schemas.microsoft.com/office/drawing/2014/main" id="{A4BF39CA-FAEC-3712-D726-972DE940FBC7}"/>
                </a:ext>
              </a:extLst>
            </p:cNvPr>
            <p:cNvSpPr/>
            <p:nvPr/>
          </p:nvSpPr>
          <p:spPr>
            <a:xfrm>
              <a:off x="3154680" y="1295400"/>
              <a:ext cx="1676400" cy="103632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KOORDİNASYON</a:t>
              </a:r>
            </a:p>
          </p:txBody>
        </p:sp>
        <p:sp>
          <p:nvSpPr>
            <p:cNvPr id="7" name="Yuvarlatılmış Dikdörtgen 6">
              <a:extLst>
                <a:ext uri="{FF2B5EF4-FFF2-40B4-BE49-F238E27FC236}">
                  <a16:creationId xmlns:a16="http://schemas.microsoft.com/office/drawing/2014/main" id="{2E39E6EC-CE41-6FF3-4E72-4DCC5E2463D7}"/>
                </a:ext>
              </a:extLst>
            </p:cNvPr>
            <p:cNvSpPr/>
            <p:nvPr/>
          </p:nvSpPr>
          <p:spPr>
            <a:xfrm>
              <a:off x="5120640" y="1295400"/>
              <a:ext cx="1676400" cy="103632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İLETİŞİM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78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9D036D-07F8-9893-D721-64260C2A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 28">
            <a:extLst>
              <a:ext uri="{FF2B5EF4-FFF2-40B4-BE49-F238E27FC236}">
                <a16:creationId xmlns:a16="http://schemas.microsoft.com/office/drawing/2014/main" id="{AD43B3FC-140E-08F9-9395-539EE1DD42E8}"/>
              </a:ext>
            </a:extLst>
          </p:cNvPr>
          <p:cNvGrpSpPr/>
          <p:nvPr/>
        </p:nvGrpSpPr>
        <p:grpSpPr>
          <a:xfrm>
            <a:off x="0" y="92876"/>
            <a:ext cx="12192000" cy="2299855"/>
            <a:chOff x="0" y="92876"/>
            <a:chExt cx="12192000" cy="2299855"/>
          </a:xfrm>
        </p:grpSpPr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AC1199AA-58ED-A79B-4F52-F19051E8AD8C}"/>
                </a:ext>
              </a:extLst>
            </p:cNvPr>
            <p:cNvSpPr/>
            <p:nvPr/>
          </p:nvSpPr>
          <p:spPr>
            <a:xfrm>
              <a:off x="0" y="92876"/>
              <a:ext cx="12192000" cy="2299855"/>
            </a:xfrm>
            <a:prstGeom prst="rect">
              <a:avLst/>
            </a:prstGeom>
            <a:solidFill>
              <a:schemeClr val="bg1"/>
            </a:solidFill>
            <a:ln w="50800" cmpd="thickThin"/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6" name="Picture 12" descr="Türkiye-Kazakistan diplomatik ilişkilerinin 29'uncu yılı ...">
              <a:extLst>
                <a:ext uri="{FF2B5EF4-FFF2-40B4-BE49-F238E27FC236}">
                  <a16:creationId xmlns:a16="http://schemas.microsoft.com/office/drawing/2014/main" id="{EFF3364E-D47F-AB57-3565-AC2654335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63" y="295519"/>
              <a:ext cx="3808875" cy="191322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B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72993A2B-6A99-B336-89A2-4D7028043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4381" b="31154"/>
            <a:stretch>
              <a:fillRect/>
            </a:stretch>
          </p:blipFill>
          <p:spPr>
            <a:xfrm>
              <a:off x="141831" y="286081"/>
              <a:ext cx="4133333" cy="1922662"/>
            </a:xfrm>
            <a:prstGeom prst="rect">
              <a:avLst/>
            </a:prstGeom>
            <a:solidFill>
              <a:srgbClr val="060751"/>
            </a:solidFill>
            <a:scene3d>
              <a:camera prst="orthographicFront"/>
              <a:lightRig rig="threePt" dir="t"/>
            </a:scene3d>
            <a:sp3d>
              <a:bevelB prst="angle"/>
            </a:sp3d>
          </p:spPr>
        </p:pic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24A91B29-AC80-676E-4C35-70085D1E7F24}"/>
              </a:ext>
            </a:extLst>
          </p:cNvPr>
          <p:cNvGrpSpPr/>
          <p:nvPr/>
        </p:nvGrpSpPr>
        <p:grpSpPr>
          <a:xfrm>
            <a:off x="7628416" y="276639"/>
            <a:ext cx="4421855" cy="1932104"/>
            <a:chOff x="7628416" y="276639"/>
            <a:chExt cx="4421855" cy="1932104"/>
          </a:xfrm>
        </p:grpSpPr>
        <p:pic>
          <p:nvPicPr>
            <p:cNvPr id="10" name="Resim 9" descr="daire, tasarım, sanat, taslak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84EE7A6F-2DCA-FFBE-FA14-509D2D4DA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4016" y="276640"/>
              <a:ext cx="4066255" cy="19321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 prst="angle"/>
            </a:sp3d>
          </p:spPr>
        </p:pic>
        <p:pic>
          <p:nvPicPr>
            <p:cNvPr id="27" name="Resim 26" descr="mavi, meneviş mavisi, ekran görüntüsü, Majorelle Blue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42557D05-80C8-8B22-9E7F-5ECC47155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8416" y="276639"/>
              <a:ext cx="357346" cy="1932103"/>
            </a:xfrm>
            <a:prstGeom prst="rect">
              <a:avLst/>
            </a:prstGeom>
          </p:spPr>
        </p:pic>
      </p:grpSp>
      <p:sp>
        <p:nvSpPr>
          <p:cNvPr id="2" name="Metin kutusu 1">
            <a:extLst>
              <a:ext uri="{FF2B5EF4-FFF2-40B4-BE49-F238E27FC236}">
                <a16:creationId xmlns:a16="http://schemas.microsoft.com/office/drawing/2014/main" id="{CE85B4AA-E943-0AA3-7389-D9C8826AA89C}"/>
              </a:ext>
            </a:extLst>
          </p:cNvPr>
          <p:cNvSpPr txBox="1"/>
          <p:nvPr/>
        </p:nvSpPr>
        <p:spPr>
          <a:xfrm>
            <a:off x="313937" y="3429000"/>
            <a:ext cx="11564126" cy="1674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BÖLÜM-5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SONUÇLAR</a:t>
            </a:r>
          </a:p>
        </p:txBody>
      </p:sp>
    </p:spTree>
    <p:extLst>
      <p:ext uri="{BB962C8B-B14F-4D97-AF65-F5344CB8AC3E}">
        <p14:creationId xmlns:p14="http://schemas.microsoft.com/office/powerpoint/2010/main" val="211078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94D63F-9EDB-F410-457B-6182D8E25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66B2FECE-5FFF-2042-52B8-3E0B6580BFD5}"/>
              </a:ext>
            </a:extLst>
          </p:cNvPr>
          <p:cNvSpPr txBox="1"/>
          <p:nvPr/>
        </p:nvSpPr>
        <p:spPr>
          <a:xfrm>
            <a:off x="301487" y="1072778"/>
            <a:ext cx="11589026" cy="447103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 DÜNYASI İÇİN JEOPOLİTK VE JEOSTRATEJİK ÇIKARIMLAR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BUGÜNÜN DÜNYASINDA KAZANANLAR EN GÜÇLÜ OLANLAR DEĞİL, DEĞİŞİMİ EN İYİ OKUYAN, EN HIZLI UYUM SAĞLAYAN VE STRATEJİK AKLI EN DOĞRU KULLANANLAR OLACAKTIR.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ARTIK BU REKABET SADECE DEVLETLER ARASINDA DEĞİLDİR.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KURUMLAR, LİDERLER VE HATTA BİREYLER DE BU REKABETİN BİR PARÇASIDIR. BU YÜZDEN BU DÖNEMİ DOĞRU ANLAMAK BİR TERCİH DEĞİL, BİR ZORUNLULUKTUR.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6DDE655A-6FE3-360E-45E0-859356F2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8621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SONUÇLAR</a:t>
            </a:r>
          </a:p>
        </p:txBody>
      </p:sp>
    </p:spTree>
    <p:extLst>
      <p:ext uri="{BB962C8B-B14F-4D97-AF65-F5344CB8AC3E}">
        <p14:creationId xmlns:p14="http://schemas.microsoft.com/office/powerpoint/2010/main" val="3882257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2B5F3D-4D02-75C3-8F1C-DEA3A2734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CCD1DEF-243F-1FA8-B7AC-5678E58B2111}"/>
              </a:ext>
            </a:extLst>
          </p:cNvPr>
          <p:cNvSpPr txBox="1"/>
          <p:nvPr/>
        </p:nvSpPr>
        <p:spPr>
          <a:xfrm>
            <a:off x="301487" y="1072778"/>
            <a:ext cx="11589026" cy="5025030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 DÜNYASI İÇİN JEOPOLİTK VE JEOSTRATEJİK ÇIKARIMLAR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GÜVENLİK VE EKONOMİ AYRIMI BİTMİŞTİR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BİR ÜLKENİN LİMANI, DEMİRYOLU, ENERJİ HATTI, O ÜLKENİN ASKERİ CAYDIRICILIĞININ PARÇASIDIR. ORTA KORİDOR’U İNŞA ETMEK, SADECE BİR TİCARET PROJESİ DEĞİL; BİR GÜVENLİK PROJESİDİR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KAZAKİSTAN’IN SAHİP OLDUĞU KAYNAKLAR (KRİTİK MİNERALLER, ENERJİ) VE TÜRKİYE’NİN GELİŞTİRDİĞİ SAVUNMA SANAYİİ (SİHA’LAR, DRONE TEKNOLOJİLERİ, ASKERİ MODERNİZASYON), BU YENİ DENKLEMDE BİRER GÜÇ UNSURUDUR.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36FE875A-F099-F5B2-979D-7B638C41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8621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SONUÇLAR</a:t>
            </a:r>
          </a:p>
        </p:txBody>
      </p:sp>
    </p:spTree>
    <p:extLst>
      <p:ext uri="{BB962C8B-B14F-4D97-AF65-F5344CB8AC3E}">
        <p14:creationId xmlns:p14="http://schemas.microsoft.com/office/powerpoint/2010/main" val="2204989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633416-008E-1F2D-0AF9-0757A01D2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6B6D82D8-C0DF-483B-0D07-6BDA22F8BBA1}"/>
              </a:ext>
            </a:extLst>
          </p:cNvPr>
          <p:cNvSpPr txBox="1"/>
          <p:nvPr/>
        </p:nvSpPr>
        <p:spPr>
          <a:xfrm>
            <a:off x="301487" y="1072778"/>
            <a:ext cx="11589026" cy="3917034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 DÜNYASI İÇİN JEOPOLİTK VE JEOSTRATEJİK ÇIKARIMLAR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BELİRSİZLİK, YÖNETİLMESİ GEREKEN BİR RİSK DEĞİL; YÖNETİLMESİ GEREKEN BİR ORTAMDIR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“DİRENÇLİLİK” (RESİLİENCE) KAVRAMI İLE “STRATEJİK ÖNGÖRÜ” KAVRAMI AYNI ŞEYİ SÖYLÜYOR: “TEK BİR SENARYOYA BAĞLI KALMAYACAKSIN, ALTERNATİFLERİNİ KURACAKSIN”.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TEK ROTA, TEK TEDARİKÇİ, TEK İTTİFAK RİSK TAŞIMAKTADIR. 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897A23D6-407E-B0D6-14CF-46D362AB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8621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SONUÇLAR</a:t>
            </a:r>
          </a:p>
        </p:txBody>
      </p:sp>
    </p:spTree>
    <p:extLst>
      <p:ext uri="{BB962C8B-B14F-4D97-AF65-F5344CB8AC3E}">
        <p14:creationId xmlns:p14="http://schemas.microsoft.com/office/powerpoint/2010/main" val="2449590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10741E-608A-8B7F-AC28-5E4F68A9A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AD932AF0-7D5D-491F-40E6-A1D9F5FEE89C}"/>
              </a:ext>
            </a:extLst>
          </p:cNvPr>
          <p:cNvSpPr txBox="1"/>
          <p:nvPr/>
        </p:nvSpPr>
        <p:spPr>
          <a:xfrm>
            <a:off x="301487" y="1072778"/>
            <a:ext cx="11589026" cy="4471032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 DÜNYASI İÇİN JEOPOLİTK VE JEOSTRATEJİK ÇIKARIMLAR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ÇİN+1, ORTA KORİDOR, ÇOKLU MOD TAŞIMACILIK, ENERJİ ARZINDA ÇEŞİTLENDİRME. BUNLARIN HEPSİ “ALTERNATİF YARATMA” STRATEJİSİDİR. BU STRATEJİYİ KURUMSALLAŞTIRMAK, LİDERLİĞİN TEMEL GÖREVİDİR.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tr-TR" sz="2400" b="1" dirty="0">
                <a:solidFill>
                  <a:srgbClr val="73FEFF"/>
                </a:solidFill>
                <a:latin typeface="Aptos" panose="02110004020202020204"/>
              </a:rPr>
              <a:t>T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ÜRK DÜNYASI, BU YENİ DÖNEMİN ‘NESNESİ’ DEĞİL, ‘ÖZNESİ’ OLMALIDIR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8E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KAZAKİSTAN VE TÜRKİYE, JEOPOLİTİK KONUMLARI İTİBARIYLA “MERKEZ”DE YER ALMAKTADIR. ANCAK BU MERKEZİLİK, PASİF BİR AVANTAJ DEĞİL; AKTİF BİR STRATEJİ GEREKTİRİR. 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AB1BDB5F-73A0-4746-5988-E9982921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8621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SONUÇLAR</a:t>
            </a:r>
          </a:p>
        </p:txBody>
      </p:sp>
    </p:spTree>
    <p:extLst>
      <p:ext uri="{BB962C8B-B14F-4D97-AF65-F5344CB8AC3E}">
        <p14:creationId xmlns:p14="http://schemas.microsoft.com/office/powerpoint/2010/main" val="3000155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D5D7A9-7494-9B51-A9E5-BCBE84825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C9981A3E-A5DC-4D86-B882-DBAE58B9355C}"/>
              </a:ext>
            </a:extLst>
          </p:cNvPr>
          <p:cNvSpPr txBox="1"/>
          <p:nvPr/>
        </p:nvSpPr>
        <p:spPr>
          <a:xfrm>
            <a:off x="301487" y="1072778"/>
            <a:ext cx="11589026" cy="5025030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 DÜNYASI İÇİN JEOPOLİTK VE JEOSTRATEJİK ÇIKARIMLAR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ORTA KORİDOR’UN BAŞARISI, DEMİRYOLU HATLARININ UYUMUNDAN ÇOK, ANKARA İLE ASTANA’NIN STRATEJİK UYUMUNA BAĞLIDIR.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DEĞİŞİMİN NESNESİ OLMAKLA ÖZNESİ OLMAK ARASINDAKİ FARK, BUGÜN BURADA, BİZİM NASIL DÜŞÜNDÜĞÜMÜZDE SAKLIDIR.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 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 DÜNYASI, BİN YILLIK İPEK YOLU’NUN MİRASÇISI OLARAK, BU YENİ ÇAĞIN ROTASINI ÇİZEBİLECEK STRATEJİK AKLA SAHİPTİR.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 AKLI, KURUMLARIMIZA, KARAR MEKANİZMALARIMIZA VE LİDERLİK ANLAYIŞIMIZA İŞLEMEMİZ GEREKMEKTEDİR.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DD6F30BA-E407-49FF-989B-C1693136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8621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SONUÇLAR</a:t>
            </a:r>
          </a:p>
        </p:txBody>
      </p:sp>
    </p:spTree>
    <p:extLst>
      <p:ext uri="{BB962C8B-B14F-4D97-AF65-F5344CB8AC3E}">
        <p14:creationId xmlns:p14="http://schemas.microsoft.com/office/powerpoint/2010/main" val="31823984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3AB3FA-55FF-F6DE-EAA7-2BA28AA9A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72B6DCCB-59E3-67A9-C9A5-51342D9FA163}"/>
              </a:ext>
            </a:extLst>
          </p:cNvPr>
          <p:cNvSpPr txBox="1"/>
          <p:nvPr/>
        </p:nvSpPr>
        <p:spPr>
          <a:xfrm>
            <a:off x="301487" y="1072778"/>
            <a:ext cx="11589026" cy="5007333"/>
          </a:xfrm>
          <a:prstGeom prst="rect">
            <a:avLst/>
          </a:prstGeom>
          <a:solidFill>
            <a:srgbClr val="060751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 DÜNYASI İÇİN JEOPOLİTK VE JEOSTRATEJİK ÇIKARIMLAR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TÜRK BİRLİĞİ VAR OLDUKÇA, DÜNYADA HİÇBİR GÜÇ ONU ALT EDEMEYECEKTİR. HEPİMİZ BİRİMİZ, BİRİMİZ HEPİMİZ İÇİN.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ATA TOPRAKLARINDA BULUNMAKTAN DUYDUĞUM MUTLULUK TARİF EDİLEMEZ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tr-TR" sz="3200" b="1" dirty="0">
                <a:solidFill>
                  <a:srgbClr val="FFC000"/>
                </a:solidFill>
                <a:latin typeface="Aptos" panose="02110004020202020204"/>
              </a:rPr>
              <a:t>NE MUTLU TÜRK’ÜM DİYENE!</a:t>
            </a: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7A3B4B4B-4521-27D2-4B37-5908B1EEF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86214"/>
            <a:ext cx="11589026" cy="792355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SONUÇLAR</a:t>
            </a:r>
          </a:p>
        </p:txBody>
      </p:sp>
    </p:spTree>
    <p:extLst>
      <p:ext uri="{BB962C8B-B14F-4D97-AF65-F5344CB8AC3E}">
        <p14:creationId xmlns:p14="http://schemas.microsoft.com/office/powerpoint/2010/main" val="1733080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9BED75-EF64-464A-60E7-FCB2B9848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 28">
            <a:extLst>
              <a:ext uri="{FF2B5EF4-FFF2-40B4-BE49-F238E27FC236}">
                <a16:creationId xmlns:a16="http://schemas.microsoft.com/office/drawing/2014/main" id="{FBA53F94-3C80-0B41-560F-C6E99C5E95A2}"/>
              </a:ext>
            </a:extLst>
          </p:cNvPr>
          <p:cNvGrpSpPr/>
          <p:nvPr/>
        </p:nvGrpSpPr>
        <p:grpSpPr>
          <a:xfrm>
            <a:off x="0" y="92876"/>
            <a:ext cx="12192000" cy="2299855"/>
            <a:chOff x="0" y="92876"/>
            <a:chExt cx="12192000" cy="2299855"/>
          </a:xfrm>
        </p:grpSpPr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14AD6A9A-5639-B7B8-22A2-85D3585ADEAC}"/>
                </a:ext>
              </a:extLst>
            </p:cNvPr>
            <p:cNvSpPr/>
            <p:nvPr/>
          </p:nvSpPr>
          <p:spPr>
            <a:xfrm>
              <a:off x="0" y="92876"/>
              <a:ext cx="12192000" cy="2299855"/>
            </a:xfrm>
            <a:prstGeom prst="rect">
              <a:avLst/>
            </a:prstGeom>
            <a:solidFill>
              <a:schemeClr val="bg1"/>
            </a:solidFill>
            <a:ln w="50800" cmpd="thickThin"/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6" name="Picture 12" descr="Türkiye-Kazakistan diplomatik ilişkilerinin 29'uncu yılı ...">
              <a:extLst>
                <a:ext uri="{FF2B5EF4-FFF2-40B4-BE49-F238E27FC236}">
                  <a16:creationId xmlns:a16="http://schemas.microsoft.com/office/drawing/2014/main" id="{8F7E43A1-39B7-FD38-6C32-F89E09477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63" y="295519"/>
              <a:ext cx="3808875" cy="191322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B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1DB91C3D-DAC0-96FF-3BBD-40E04D277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4381" b="31154"/>
            <a:stretch>
              <a:fillRect/>
            </a:stretch>
          </p:blipFill>
          <p:spPr>
            <a:xfrm>
              <a:off x="141831" y="286081"/>
              <a:ext cx="4133333" cy="1922662"/>
            </a:xfrm>
            <a:prstGeom prst="rect">
              <a:avLst/>
            </a:prstGeom>
            <a:solidFill>
              <a:srgbClr val="060751"/>
            </a:solidFill>
            <a:scene3d>
              <a:camera prst="orthographicFront"/>
              <a:lightRig rig="threePt" dir="t"/>
            </a:scene3d>
            <a:sp3d>
              <a:bevelB prst="angle"/>
            </a:sp3d>
          </p:spPr>
        </p:pic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3DD65562-C5E7-9D5C-502C-F6208EBF6D0B}"/>
              </a:ext>
            </a:extLst>
          </p:cNvPr>
          <p:cNvGrpSpPr/>
          <p:nvPr/>
        </p:nvGrpSpPr>
        <p:grpSpPr>
          <a:xfrm>
            <a:off x="7628416" y="276639"/>
            <a:ext cx="4421855" cy="1932104"/>
            <a:chOff x="7628416" y="276639"/>
            <a:chExt cx="4421855" cy="1932104"/>
          </a:xfrm>
        </p:grpSpPr>
        <p:pic>
          <p:nvPicPr>
            <p:cNvPr id="10" name="Resim 9" descr="daire, tasarım, sanat, taslak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8859C30D-7FD8-C21E-0D2B-F27D0A320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4016" y="276640"/>
              <a:ext cx="4066255" cy="19321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 prst="angle"/>
            </a:sp3d>
          </p:spPr>
        </p:pic>
        <p:pic>
          <p:nvPicPr>
            <p:cNvPr id="27" name="Resim 26" descr="mavi, meneviş mavisi, ekran görüntüsü, Majorelle Blue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5E781DE3-0A0A-F9A1-8C2C-54391CE2F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8416" y="276639"/>
              <a:ext cx="357346" cy="1932103"/>
            </a:xfrm>
            <a:prstGeom prst="rect">
              <a:avLst/>
            </a:prstGeom>
          </p:spPr>
        </p:pic>
      </p:grpSp>
      <p:sp>
        <p:nvSpPr>
          <p:cNvPr id="2" name="Metin kutusu 1">
            <a:extLst>
              <a:ext uri="{FF2B5EF4-FFF2-40B4-BE49-F238E27FC236}">
                <a16:creationId xmlns:a16="http://schemas.microsoft.com/office/drawing/2014/main" id="{3A364D91-13EC-2009-DCC0-41DD3864C071}"/>
              </a:ext>
            </a:extLst>
          </p:cNvPr>
          <p:cNvSpPr txBox="1"/>
          <p:nvPr/>
        </p:nvSpPr>
        <p:spPr>
          <a:xfrm>
            <a:off x="313937" y="3429000"/>
            <a:ext cx="11564126" cy="84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TEŞEKKÜR EDERİM</a:t>
            </a:r>
          </a:p>
        </p:txBody>
      </p:sp>
    </p:spTree>
    <p:extLst>
      <p:ext uri="{BB962C8B-B14F-4D97-AF65-F5344CB8AC3E}">
        <p14:creationId xmlns:p14="http://schemas.microsoft.com/office/powerpoint/2010/main" val="1627866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1EB5D4-4055-FBC7-659A-0487E613F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4CA595-5D2B-7C12-56D8-D44598E26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22632"/>
            <a:ext cx="11589026" cy="1033669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GEÇİŞ DÖNEMİ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9B08E36-802D-E8BF-03EC-38B96B56DF25}"/>
              </a:ext>
            </a:extLst>
          </p:cNvPr>
          <p:cNvSpPr txBox="1"/>
          <p:nvPr/>
        </p:nvSpPr>
        <p:spPr>
          <a:xfrm>
            <a:off x="162778" y="4851176"/>
            <a:ext cx="11589026" cy="1701043"/>
          </a:xfrm>
          <a:prstGeom prst="rect">
            <a:avLst/>
          </a:prstGeom>
          <a:solidFill>
            <a:srgbClr val="060751">
              <a:alpha val="35099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tr-TR" sz="2400" b="1" dirty="0">
                <a:solidFill>
                  <a:srgbClr val="FFFF00"/>
                </a:solidFill>
              </a:rPr>
              <a:t>ULUSLARARASI DÜZEN</a:t>
            </a:r>
            <a:r>
              <a:rPr lang="tr-TR" sz="2400" b="1" dirty="0">
                <a:solidFill>
                  <a:schemeClr val="bg1"/>
                </a:solidFill>
              </a:rPr>
              <a:t>, </a:t>
            </a:r>
            <a:r>
              <a:rPr lang="tr-TR" sz="2400" b="1" dirty="0">
                <a:solidFill>
                  <a:srgbClr val="8EFA00"/>
                </a:solidFill>
              </a:rPr>
              <a:t>BİR YANDAN ÇATIŞMACI KÖKLERİNE DÖNMEKTEDİR DİĞER YANDAN TEKNOLOJİ, JEOPOLİTİĞİNİN ASİMETRİK DALGALARIYLA YENİDEN ŞEKİLLENMEKTEDİR.</a:t>
            </a:r>
          </a:p>
        </p:txBody>
      </p:sp>
      <p:pic>
        <p:nvPicPr>
          <p:cNvPr id="1032" name="Picture 8" descr="Resim">
            <a:extLst>
              <a:ext uri="{FF2B5EF4-FFF2-40B4-BE49-F238E27FC236}">
                <a16:creationId xmlns:a16="http://schemas.microsoft.com/office/drawing/2014/main" id="{4849E3BA-157A-2F40-6012-689D71A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43" y="1173588"/>
            <a:ext cx="5611906" cy="37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Quand l'économie devient diplomatie : le rôle géopolitique des entreprises  - Forbes France">
            <a:extLst>
              <a:ext uri="{FF2B5EF4-FFF2-40B4-BE49-F238E27FC236}">
                <a16:creationId xmlns:a16="http://schemas.microsoft.com/office/drawing/2014/main" id="{23846B92-A756-11F2-A5E0-7C5974352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93" y="1215074"/>
            <a:ext cx="5611907" cy="37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1CA2734-E589-6A98-E15B-AA9C66E532EA}"/>
              </a:ext>
            </a:extLst>
          </p:cNvPr>
          <p:cNvSpPr/>
          <p:nvPr/>
        </p:nvSpPr>
        <p:spPr>
          <a:xfrm>
            <a:off x="5005725" y="3370831"/>
            <a:ext cx="1983349" cy="12579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ASİMETRİ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2E9B3B-F135-9AC4-65A0-AE330F6E48C1}"/>
              </a:ext>
            </a:extLst>
          </p:cNvPr>
          <p:cNvSpPr/>
          <p:nvPr/>
        </p:nvSpPr>
        <p:spPr>
          <a:xfrm>
            <a:off x="5103161" y="1890486"/>
            <a:ext cx="1983350" cy="12579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TEKNOLOJİ</a:t>
            </a:r>
          </a:p>
        </p:txBody>
      </p:sp>
    </p:spTree>
    <p:extLst>
      <p:ext uri="{BB962C8B-B14F-4D97-AF65-F5344CB8AC3E}">
        <p14:creationId xmlns:p14="http://schemas.microsoft.com/office/powerpoint/2010/main" val="89821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5D807-4650-9D3F-F66F-9B8E617F5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D1D364-C334-B7D6-24D2-763241525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22632"/>
            <a:ext cx="11589026" cy="1033669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GEÇİŞ DÖNEMİ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AF682BC-2876-66F9-0932-BC36AE162A7C}"/>
              </a:ext>
            </a:extLst>
          </p:cNvPr>
          <p:cNvSpPr txBox="1"/>
          <p:nvPr/>
        </p:nvSpPr>
        <p:spPr>
          <a:xfrm>
            <a:off x="300322" y="2095060"/>
            <a:ext cx="7251944" cy="3917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tr-TR" sz="2400" b="1" dirty="0">
                <a:solidFill>
                  <a:srgbClr val="73FEFF"/>
                </a:solidFill>
              </a:rPr>
              <a:t>ALIŞILMIŞ KÜRESEL DÜZEN GERİDE KALMIŞTIR.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tr-TR" sz="2400" b="1" dirty="0">
                <a:solidFill>
                  <a:srgbClr val="00B0F0"/>
                </a:solidFill>
              </a:rPr>
              <a:t>SOĞUK SAVAŞ SONRASI TEK MERKEZLİ YAPI ÇÖZÜLMÜŞTÜR.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tr-TR" sz="2400" b="1" dirty="0">
                <a:solidFill>
                  <a:srgbClr val="FFC000"/>
                </a:solidFill>
              </a:rPr>
              <a:t>LİBERAL HEGEMONYA DÖNEMİ SONA ERMİŞTİR</a:t>
            </a:r>
            <a:r>
              <a:rPr lang="tr-TR" sz="2400" b="1" dirty="0">
                <a:solidFill>
                  <a:schemeClr val="bg1"/>
                </a:solidFill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tr-TR" sz="2400" b="1" dirty="0">
                <a:solidFill>
                  <a:srgbClr val="FFFF00"/>
                </a:solidFill>
              </a:rPr>
              <a:t>YENİ DÜZEN HENÜZ TAM OLARAK KURULMAMIŞTIR.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tr-TR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KURALLAR BELİRSİZ, DENGELER DEĞİŞKENDİR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2278917D-F37C-52E0-DDB8-A53AC37218FB}"/>
              </a:ext>
            </a:extLst>
          </p:cNvPr>
          <p:cNvSpPr/>
          <p:nvPr/>
        </p:nvSpPr>
        <p:spPr>
          <a:xfrm>
            <a:off x="913033" y="1325619"/>
            <a:ext cx="60265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Küresel Belirsizlik Çağı</a:t>
            </a: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B0F55F5A-3D32-E50E-5E3A-0B27BDD09D4E}"/>
              </a:ext>
            </a:extLst>
          </p:cNvPr>
          <p:cNvGrpSpPr/>
          <p:nvPr/>
        </p:nvGrpSpPr>
        <p:grpSpPr>
          <a:xfrm>
            <a:off x="7747502" y="956583"/>
            <a:ext cx="4301066" cy="5865559"/>
            <a:chOff x="7713789" y="316328"/>
            <a:chExt cx="4301066" cy="5865559"/>
          </a:xfrm>
        </p:grpSpPr>
        <p:pic>
          <p:nvPicPr>
            <p:cNvPr id="8" name="Resim 7" descr="çizim, taslak, grafik, sanat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3F1F5966-AF1F-E421-E8BA-3F8560C6F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13789" y="1676008"/>
              <a:ext cx="4301066" cy="4505879"/>
            </a:xfrm>
            <a:prstGeom prst="rect">
              <a:avLst/>
            </a:prstGeom>
          </p:spPr>
        </p:pic>
        <p:pic>
          <p:nvPicPr>
            <p:cNvPr id="6" name="Resim 5" descr="metin, yazı tipi, iş kartı, logo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A391F7B5-8D90-8252-ECF1-35CD55E6A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3789" y="316328"/>
              <a:ext cx="4301066" cy="1377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665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  <a:alpha val="82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74A00-87DE-B9BA-7C3E-6793E677D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1" name="Rectangle 718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Güçlü liderlik mesafe tanımaz! | HRdergi">
            <a:extLst>
              <a:ext uri="{FF2B5EF4-FFF2-40B4-BE49-F238E27FC236}">
                <a16:creationId xmlns:a16="http://schemas.microsoft.com/office/drawing/2014/main" id="{910CD7D9-7AB4-BAAF-7EA3-E0C8F7F7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18032" b="-1"/>
          <a:stretch>
            <a:fillRect/>
          </a:stretch>
        </p:blipFill>
        <p:spPr bwMode="auto"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Resim 19" descr="bulut, gökyüzü, dış mekan, bulutlu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D04914A-6706-8967-4A9A-49BDF82E3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934"/>
            <a:ext cx="6100492" cy="6858001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7CC31576-1A17-766E-54C7-E706043E4AE2}"/>
              </a:ext>
            </a:extLst>
          </p:cNvPr>
          <p:cNvSpPr txBox="1"/>
          <p:nvPr/>
        </p:nvSpPr>
        <p:spPr>
          <a:xfrm>
            <a:off x="6220754" y="16934"/>
            <a:ext cx="5971246" cy="682347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342900"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1893"/>
                </a:solidFill>
              </a:rPr>
              <a:t>BELİRLEYİCİ GÜÇ HANGİSİ?  ASKERİ?, EKONOMİK?, TEKNOLOJİK?</a:t>
            </a:r>
          </a:p>
          <a:p>
            <a:pPr marL="342900"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GÜÇ KAVRAMI EVRİLİYOR: SADECE GÜÇLÜ OLMAK YETMEZ; HIZLI ADAPTE OLAN KAZANIR.</a:t>
            </a:r>
          </a:p>
          <a:p>
            <a:pPr marL="342900"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KRİZLERİ DOĞRU OKUMAK VE AKILLI GÜÇ KULLANIMI ESASTIR.</a:t>
            </a:r>
          </a:p>
          <a:p>
            <a:pPr marL="342900"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YENİ DENKLEM: GÜVENLİK = EKONOMİ</a:t>
            </a:r>
          </a:p>
          <a:p>
            <a:pPr marL="342900"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JEOPOLİTİK REKABET VE KÜRESEL TİCARET BÜTÜNLEŞTİ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342900"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TEDARİK ZİNCİRİ, EN TEMEL GÜVENLİK STRATEJİSİDİR.</a:t>
            </a:r>
          </a:p>
          <a:p>
            <a:pPr marL="342900"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YENİ DÖNEMDE LİDERLİK: BELİRSİZLİĞİ STRATEJİK BİR ARAÇ OLARAK KULLANMAK.</a:t>
            </a:r>
          </a:p>
          <a:p>
            <a:pPr marL="342900"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3FEFF"/>
                </a:solidFill>
              </a:rPr>
              <a:t>TÜRKİYE &amp; KAZAKİSTAN: VAROLUŞSAL SINAV VE TARİHSEL FIRSAT.</a:t>
            </a: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7DD16055-522F-8224-C4A7-58E0CAD5F60C}"/>
              </a:ext>
            </a:extLst>
          </p:cNvPr>
          <p:cNvSpPr/>
          <p:nvPr/>
        </p:nvSpPr>
        <p:spPr>
          <a:xfrm>
            <a:off x="1059731" y="4128919"/>
            <a:ext cx="4374616" cy="1323439"/>
          </a:xfrm>
          <a:prstGeom prst="rect">
            <a:avLst/>
          </a:prstGeom>
          <a:solidFill>
            <a:schemeClr val="bg2">
              <a:lumMod val="90000"/>
              <a:alpha val="66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4000" b="1" cap="none" spc="0" dirty="0">
                <a:ln/>
                <a:solidFill>
                  <a:srgbClr val="C00000"/>
                </a:solidFill>
                <a:effectLst/>
              </a:rPr>
              <a:t>Yönetimde </a:t>
            </a:r>
          </a:p>
          <a:p>
            <a:pPr algn="ctr"/>
            <a:r>
              <a:rPr lang="tr-TR" sz="4000" b="1" cap="none" spc="0" dirty="0">
                <a:ln/>
                <a:solidFill>
                  <a:srgbClr val="C00000"/>
                </a:solidFill>
                <a:effectLst/>
              </a:rPr>
              <a:t>Güç ve Liderlik</a:t>
            </a:r>
          </a:p>
        </p:txBody>
      </p:sp>
    </p:spTree>
    <p:extLst>
      <p:ext uri="{BB962C8B-B14F-4D97-AF65-F5344CB8AC3E}">
        <p14:creationId xmlns:p14="http://schemas.microsoft.com/office/powerpoint/2010/main" val="2102781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9E229-E3FF-D806-9C4C-72C05A426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şlık 1">
            <a:extLst>
              <a:ext uri="{FF2B5EF4-FFF2-40B4-BE49-F238E27FC236}">
                <a16:creationId xmlns:a16="http://schemas.microsoft.com/office/drawing/2014/main" id="{1B75E966-C059-B6C0-5CC3-E0A280AD3440}"/>
              </a:ext>
            </a:extLst>
          </p:cNvPr>
          <p:cNvSpPr txBox="1">
            <a:spLocks/>
          </p:cNvSpPr>
          <p:nvPr/>
        </p:nvSpPr>
        <p:spPr>
          <a:xfrm>
            <a:off x="1524000" y="3429000"/>
            <a:ext cx="9144000" cy="18449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BÖLÜM-1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800" b="1" dirty="0">
                <a:solidFill>
                  <a:srgbClr val="73FEFF"/>
                </a:solidFill>
                <a:latin typeface="Aptos Display" panose="02110004020202020204"/>
              </a:rPr>
              <a:t>Küresel Aktörler ve Strateji</a:t>
            </a:r>
            <a:endParaRPr kumimoji="0" lang="tr-TR" sz="4800" b="1" i="0" u="none" strike="noStrike" kern="1200" cap="none" spc="0" normalizeH="0" baseline="0" noProof="0" dirty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21D9C9E0-FC21-C129-7643-3BB05698CCEF}"/>
              </a:ext>
            </a:extLst>
          </p:cNvPr>
          <p:cNvGrpSpPr/>
          <p:nvPr/>
        </p:nvGrpSpPr>
        <p:grpSpPr>
          <a:xfrm>
            <a:off x="0" y="92876"/>
            <a:ext cx="12192000" cy="2299855"/>
            <a:chOff x="0" y="92876"/>
            <a:chExt cx="12192000" cy="2299855"/>
          </a:xfrm>
        </p:grpSpPr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19F13E66-BED1-F4DF-B1F2-C0729CBBC9A5}"/>
                </a:ext>
              </a:extLst>
            </p:cNvPr>
            <p:cNvSpPr/>
            <p:nvPr/>
          </p:nvSpPr>
          <p:spPr>
            <a:xfrm>
              <a:off x="0" y="92876"/>
              <a:ext cx="12192000" cy="2299855"/>
            </a:xfrm>
            <a:prstGeom prst="rect">
              <a:avLst/>
            </a:prstGeom>
            <a:solidFill>
              <a:schemeClr val="bg1"/>
            </a:solidFill>
            <a:ln w="50800" cmpd="thickThin"/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6" name="Picture 12" descr="Türkiye-Kazakistan diplomatik ilişkilerinin 29'uncu yılı ...">
              <a:extLst>
                <a:ext uri="{FF2B5EF4-FFF2-40B4-BE49-F238E27FC236}">
                  <a16:creationId xmlns:a16="http://schemas.microsoft.com/office/drawing/2014/main" id="{BC488CE8-DC2F-4DF3-BB30-B2002190D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63" y="295519"/>
              <a:ext cx="3808875" cy="191322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B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DFCE79C8-E38C-D6D9-23FF-07E34537C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4381" b="31154"/>
            <a:stretch>
              <a:fillRect/>
            </a:stretch>
          </p:blipFill>
          <p:spPr>
            <a:xfrm>
              <a:off x="141831" y="286081"/>
              <a:ext cx="4133333" cy="1922662"/>
            </a:xfrm>
            <a:prstGeom prst="rect">
              <a:avLst/>
            </a:prstGeom>
            <a:solidFill>
              <a:srgbClr val="060751"/>
            </a:solidFill>
            <a:scene3d>
              <a:camera prst="orthographicFront"/>
              <a:lightRig rig="threePt" dir="t"/>
            </a:scene3d>
            <a:sp3d>
              <a:bevelB prst="angle"/>
            </a:sp3d>
          </p:spPr>
        </p:pic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8F916CB3-F86D-C3D8-648D-3E3814808413}"/>
              </a:ext>
            </a:extLst>
          </p:cNvPr>
          <p:cNvGrpSpPr/>
          <p:nvPr/>
        </p:nvGrpSpPr>
        <p:grpSpPr>
          <a:xfrm>
            <a:off x="7628416" y="276639"/>
            <a:ext cx="4421855" cy="1932104"/>
            <a:chOff x="7628416" y="276639"/>
            <a:chExt cx="4421855" cy="1932104"/>
          </a:xfrm>
        </p:grpSpPr>
        <p:pic>
          <p:nvPicPr>
            <p:cNvPr id="10" name="Resim 9" descr="daire, tasarım, sanat, taslak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DDF1FCAF-55F7-2CCE-2235-FE9DAC834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4016" y="276640"/>
              <a:ext cx="4066255" cy="19321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 prst="angle"/>
            </a:sp3d>
          </p:spPr>
        </p:pic>
        <p:pic>
          <p:nvPicPr>
            <p:cNvPr id="27" name="Resim 26" descr="mavi, meneviş mavisi, ekran görüntüsü, Majorelle Blue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723274A7-1BDF-B5E4-7646-3A304E8F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8416" y="276639"/>
              <a:ext cx="357346" cy="1932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25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7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3221C8-076D-01C6-78DB-A73A21302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0D2FE6-BD81-3340-D162-4C65A44B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122632"/>
            <a:ext cx="11589026" cy="1033669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KÜRESEL AKTÖRLER VE STRATEJİ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04C8A19C-C4C1-73B2-3BD0-235CCDE93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376"/>
            <a:ext cx="12192000" cy="554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47AED0FD-8232-0566-597F-5D3481CE0232}"/>
              </a:ext>
            </a:extLst>
          </p:cNvPr>
          <p:cNvSpPr txBox="1"/>
          <p:nvPr/>
        </p:nvSpPr>
        <p:spPr>
          <a:xfrm>
            <a:off x="319416" y="3723048"/>
            <a:ext cx="11589026" cy="2809039"/>
          </a:xfrm>
          <a:prstGeom prst="rect">
            <a:avLst/>
          </a:prstGeom>
          <a:solidFill>
            <a:srgbClr val="060751">
              <a:alpha val="66405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KÜRESEL DİNAMİKLER,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BÜYÜK AKTÖRLER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ÜZERİNDEN OKUNMAKTADIR.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ABD’NİN ÖNCELİĞİ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ASYA-PASİFİK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’TE CAYDIRICILIĞI ARTIRMAKTIR.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ABD–AVRUPA ARASINDA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STRATEJİK AYRIŞMA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DERİNLEŞMEKTEDİR.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GRÖNLAND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SENARYOSU NATO İÇİ GERİLİMİ ARTIRABİLİR.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AVRUPA’NIN GÜVENLİKTE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ABD’YE BAĞIMLILIĞI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SÜRECEKTİR.</a:t>
            </a:r>
          </a:p>
        </p:txBody>
      </p:sp>
    </p:spTree>
    <p:extLst>
      <p:ext uri="{BB962C8B-B14F-4D97-AF65-F5344CB8AC3E}">
        <p14:creationId xmlns:p14="http://schemas.microsoft.com/office/powerpoint/2010/main" val="1292485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</TotalTime>
  <Words>2276</Words>
  <Application>Microsoft Office PowerPoint</Application>
  <PresentationFormat>Geniş ekran</PresentationFormat>
  <Paragraphs>253</Paragraphs>
  <Slides>48</Slides>
  <Notes>26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53" baseType="lpstr">
      <vt:lpstr>Aptos</vt:lpstr>
      <vt:lpstr>Aptos Display</vt:lpstr>
      <vt:lpstr>Arial</vt:lpstr>
      <vt:lpstr>Wingdings</vt:lpstr>
      <vt:lpstr>Office Teması</vt:lpstr>
      <vt:lpstr>PowerPoint Sunusu</vt:lpstr>
      <vt:lpstr>PowerPoint Sunusu</vt:lpstr>
      <vt:lpstr>GEÇİŞ DÖNEMİ</vt:lpstr>
      <vt:lpstr>GEÇİŞ DÖNEMİ</vt:lpstr>
      <vt:lpstr>GEÇİŞ DÖNEMİ</vt:lpstr>
      <vt:lpstr>GEÇİŞ DÖNEMİ</vt:lpstr>
      <vt:lpstr>PowerPoint Sunusu</vt:lpstr>
      <vt:lpstr>PowerPoint Sunusu</vt:lpstr>
      <vt:lpstr>KÜRESEL AKTÖRLER VE STRATEJİ</vt:lpstr>
      <vt:lpstr>KÜRESEL AKTÖRLER VE STRATEJİ</vt:lpstr>
      <vt:lpstr>KÜRESEL AKTÖRLER VE STRATEJİ</vt:lpstr>
      <vt:lpstr>PowerPoint Sunusu</vt:lpstr>
      <vt:lpstr>PowerPoint Sunusu</vt:lpstr>
      <vt:lpstr>KÜRESEL AKTÖRLER VE STRATEJİ</vt:lpstr>
      <vt:lpstr>KÜRESEL AKTÖRLER VE STRATEJİ</vt:lpstr>
      <vt:lpstr>KÜRESEL AKTÖRLER VE STRATEJİ</vt:lpstr>
      <vt:lpstr>PowerPoint Sunusu</vt:lpstr>
      <vt:lpstr>CRINK EKSENİ VE İTTİFAKLARIN DÖNÜŞÜMÜ </vt:lpstr>
      <vt:lpstr>CRINK EKSENİ VE İTTİFAKLARIN DÖNÜŞÜMÜ </vt:lpstr>
      <vt:lpstr>CRINK EKSENİ VE İTTİFAKLARIN DÖNÜŞÜMÜ </vt:lpstr>
      <vt:lpstr>CRINK EKSENİ VE İTTİFAKLARIN DÖNÜŞÜMÜ </vt:lpstr>
      <vt:lpstr>PowerPoint Sunusu</vt:lpstr>
      <vt:lpstr>REKABETİN YENİ ALANLARI</vt:lpstr>
      <vt:lpstr>REKABETİN YENİ ALANLARI</vt:lpstr>
      <vt:lpstr>REKABETİN YENİ ALANLARI</vt:lpstr>
      <vt:lpstr>REKABETİN YENİ ALANLARI</vt:lpstr>
      <vt:lpstr>REKABETİN YENİ ALANLARI</vt:lpstr>
      <vt:lpstr>REKABETİN YENİ ALANLARI</vt:lpstr>
      <vt:lpstr>REKABETİN YENİ ALANLARI</vt:lpstr>
      <vt:lpstr>PowerPoint Sunusu</vt:lpstr>
      <vt:lpstr>PowerPoint Sunusu</vt:lpstr>
      <vt:lpstr>ORTA KORİDOR VE TÜRK DÜNYASI</vt:lpstr>
      <vt:lpstr>ORTA KORİDOR VE TÜRK DÜNYASI</vt:lpstr>
      <vt:lpstr>ORTA KORİDOR VE TÜRK DÜNYASI</vt:lpstr>
      <vt:lpstr>ORTA KORİDOR VE TÜRK DÜNYASI</vt:lpstr>
      <vt:lpstr>ORTA KORİDOR VE TÜRK DÜNYASI</vt:lpstr>
      <vt:lpstr>PowerPoint Sunusu</vt:lpstr>
      <vt:lpstr>BELİRSİZLİKTE LİDERLİK VE KAMU YÖNETİMİ</vt:lpstr>
      <vt:lpstr>BELİRSİZLİKTE LİDERLİK VE KAMU YÖNETİMİ</vt:lpstr>
      <vt:lpstr>BELİRSİZLİKTE LİDERLİK VE KAMU YÖNETİMİ</vt:lpstr>
      <vt:lpstr>PowerPoint Sunusu</vt:lpstr>
      <vt:lpstr>SONUÇLAR</vt:lpstr>
      <vt:lpstr>SONUÇLAR</vt:lpstr>
      <vt:lpstr>SONUÇLAR</vt:lpstr>
      <vt:lpstr>SONUÇLAR</vt:lpstr>
      <vt:lpstr>SONUÇLAR</vt:lpstr>
      <vt:lpstr>SONUÇLAR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Murat KORAY</dc:creator>
  <cp:lastModifiedBy>Hasret ÇOMAK</cp:lastModifiedBy>
  <cp:revision>12</cp:revision>
  <dcterms:created xsi:type="dcterms:W3CDTF">2026-03-31T21:07:10Z</dcterms:created>
  <dcterms:modified xsi:type="dcterms:W3CDTF">2026-04-06T10:52:40Z</dcterms:modified>
</cp:coreProperties>
</file>